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0058400" cy="7772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A59F964-9902-496F-ABED-9751EC27BAD3}" v="36" dt="2024-08-22T23:08:53.92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04" d="100"/>
          <a:sy n="104" d="100"/>
        </p:scale>
        <p:origin x="156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380" y="1272011"/>
            <a:ext cx="8549640" cy="2705947"/>
          </a:xfrm>
        </p:spPr>
        <p:txBody>
          <a:bodyPr anchor="b"/>
          <a:lstStyle>
            <a:lvl1pPr algn="ctr">
              <a:defRPr sz="6600"/>
            </a:lvl1pPr>
          </a:lstStyle>
          <a:p>
            <a:r>
              <a:rPr lang="en-US"/>
              <a:t>Click to edit Master title style</a:t>
            </a:r>
            <a:endParaRPr lang="en-US" dirty="0"/>
          </a:p>
        </p:txBody>
      </p:sp>
      <p:sp>
        <p:nvSpPr>
          <p:cNvPr id="3" name="Subtitle 2"/>
          <p:cNvSpPr>
            <a:spLocks noGrp="1"/>
          </p:cNvSpPr>
          <p:nvPr>
            <p:ph type="subTitle" idx="1"/>
          </p:nvPr>
        </p:nvSpPr>
        <p:spPr>
          <a:xfrm>
            <a:off x="1257300" y="4082310"/>
            <a:ext cx="7543800" cy="1876530"/>
          </a:xfrm>
        </p:spPr>
        <p:txBody>
          <a:bodyPr/>
          <a:lstStyle>
            <a:lvl1pPr marL="0" indent="0" algn="ctr">
              <a:buNone/>
              <a:defRPr sz="2640"/>
            </a:lvl1pPr>
            <a:lvl2pPr marL="502920" indent="0" algn="ctr">
              <a:buNone/>
              <a:defRPr sz="2200"/>
            </a:lvl2pPr>
            <a:lvl3pPr marL="1005840" indent="0" algn="ctr">
              <a:buNone/>
              <a:defRPr sz="1980"/>
            </a:lvl3pPr>
            <a:lvl4pPr marL="1508760" indent="0" algn="ctr">
              <a:buNone/>
              <a:defRPr sz="1760"/>
            </a:lvl4pPr>
            <a:lvl5pPr marL="2011680" indent="0" algn="ctr">
              <a:buNone/>
              <a:defRPr sz="1760"/>
            </a:lvl5pPr>
            <a:lvl6pPr marL="2514600" indent="0" algn="ctr">
              <a:buNone/>
              <a:defRPr sz="1760"/>
            </a:lvl6pPr>
            <a:lvl7pPr marL="3017520" indent="0" algn="ctr">
              <a:buNone/>
              <a:defRPr sz="1760"/>
            </a:lvl7pPr>
            <a:lvl8pPr marL="3520440" indent="0" algn="ctr">
              <a:buNone/>
              <a:defRPr sz="1760"/>
            </a:lvl8pPr>
            <a:lvl9pPr marL="4023360" indent="0" algn="ctr">
              <a:buNone/>
              <a:defRPr sz="17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2E4C502-E6C2-4738-B00A-75CF4C6E6B73}" type="datetimeFigureOut">
              <a:rPr lang="en-US" smtClean="0"/>
              <a:t>8/22/2024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50918E-F699-4F27-9995-59DFDADF3588}" type="slidenum">
              <a:rPr lang="en-US" smtClean="0"/>
              <a:t>‹#›</a:t>
            </a:fld>
            <a:endParaRPr lang="en-US"/>
          </a:p>
        </p:txBody>
      </p:sp>
    </p:spTree>
    <p:extLst>
      <p:ext uri="{BB962C8B-B14F-4D97-AF65-F5344CB8AC3E}">
        <p14:creationId xmlns:p14="http://schemas.microsoft.com/office/powerpoint/2010/main" val="30485169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E4C502-E6C2-4738-B00A-75CF4C6E6B73}" type="datetimeFigureOut">
              <a:rPr lang="en-US" smtClean="0"/>
              <a:t>8/22/2024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50918E-F699-4F27-9995-59DFDADF3588}" type="slidenum">
              <a:rPr lang="en-US" smtClean="0"/>
              <a:t>‹#›</a:t>
            </a:fld>
            <a:endParaRPr lang="en-US"/>
          </a:p>
        </p:txBody>
      </p:sp>
    </p:spTree>
    <p:extLst>
      <p:ext uri="{BB962C8B-B14F-4D97-AF65-F5344CB8AC3E}">
        <p14:creationId xmlns:p14="http://schemas.microsoft.com/office/powerpoint/2010/main" val="35575390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8043" y="413808"/>
            <a:ext cx="2168843" cy="658675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91515" y="413808"/>
            <a:ext cx="6380798" cy="65867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E4C502-E6C2-4738-B00A-75CF4C6E6B73}" type="datetimeFigureOut">
              <a:rPr lang="en-US" smtClean="0"/>
              <a:t>8/22/2024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50918E-F699-4F27-9995-59DFDADF3588}" type="slidenum">
              <a:rPr lang="en-US" smtClean="0"/>
              <a:t>‹#›</a:t>
            </a:fld>
            <a:endParaRPr lang="en-US"/>
          </a:p>
        </p:txBody>
      </p:sp>
    </p:spTree>
    <p:extLst>
      <p:ext uri="{BB962C8B-B14F-4D97-AF65-F5344CB8AC3E}">
        <p14:creationId xmlns:p14="http://schemas.microsoft.com/office/powerpoint/2010/main" val="2135696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E4C502-E6C2-4738-B00A-75CF4C6E6B73}" type="datetimeFigureOut">
              <a:rPr lang="en-US" smtClean="0"/>
              <a:t>8/22/2024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50918E-F699-4F27-9995-59DFDADF3588}" type="slidenum">
              <a:rPr lang="en-US" smtClean="0"/>
              <a:t>‹#›</a:t>
            </a:fld>
            <a:endParaRPr lang="en-US"/>
          </a:p>
        </p:txBody>
      </p:sp>
    </p:spTree>
    <p:extLst>
      <p:ext uri="{BB962C8B-B14F-4D97-AF65-F5344CB8AC3E}">
        <p14:creationId xmlns:p14="http://schemas.microsoft.com/office/powerpoint/2010/main" val="4167990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6277" y="1937705"/>
            <a:ext cx="8675370" cy="3233102"/>
          </a:xfrm>
        </p:spPr>
        <p:txBody>
          <a:bodyPr anchor="b"/>
          <a:lstStyle>
            <a:lvl1pPr>
              <a:defRPr sz="6600"/>
            </a:lvl1pPr>
          </a:lstStyle>
          <a:p>
            <a:r>
              <a:rPr lang="en-US"/>
              <a:t>Click to edit Master title style</a:t>
            </a:r>
            <a:endParaRPr lang="en-US" dirty="0"/>
          </a:p>
        </p:txBody>
      </p:sp>
      <p:sp>
        <p:nvSpPr>
          <p:cNvPr id="3" name="Text Placeholder 2"/>
          <p:cNvSpPr>
            <a:spLocks noGrp="1"/>
          </p:cNvSpPr>
          <p:nvPr>
            <p:ph type="body" idx="1"/>
          </p:nvPr>
        </p:nvSpPr>
        <p:spPr>
          <a:xfrm>
            <a:off x="686277" y="5201393"/>
            <a:ext cx="8675370" cy="1700212"/>
          </a:xfrm>
        </p:spPr>
        <p:txBody>
          <a:bodyPr/>
          <a:lstStyle>
            <a:lvl1pPr marL="0" indent="0">
              <a:buNone/>
              <a:defRPr sz="2640">
                <a:solidFill>
                  <a:schemeClr val="tx1">
                    <a:tint val="82000"/>
                  </a:schemeClr>
                </a:solidFill>
              </a:defRPr>
            </a:lvl1pPr>
            <a:lvl2pPr marL="502920" indent="0">
              <a:buNone/>
              <a:defRPr sz="2200">
                <a:solidFill>
                  <a:schemeClr val="tx1">
                    <a:tint val="82000"/>
                  </a:schemeClr>
                </a:solidFill>
              </a:defRPr>
            </a:lvl2pPr>
            <a:lvl3pPr marL="1005840" indent="0">
              <a:buNone/>
              <a:defRPr sz="1980">
                <a:solidFill>
                  <a:schemeClr val="tx1">
                    <a:tint val="82000"/>
                  </a:schemeClr>
                </a:solidFill>
              </a:defRPr>
            </a:lvl3pPr>
            <a:lvl4pPr marL="1508760" indent="0">
              <a:buNone/>
              <a:defRPr sz="1760">
                <a:solidFill>
                  <a:schemeClr val="tx1">
                    <a:tint val="82000"/>
                  </a:schemeClr>
                </a:solidFill>
              </a:defRPr>
            </a:lvl4pPr>
            <a:lvl5pPr marL="2011680" indent="0">
              <a:buNone/>
              <a:defRPr sz="1760">
                <a:solidFill>
                  <a:schemeClr val="tx1">
                    <a:tint val="82000"/>
                  </a:schemeClr>
                </a:solidFill>
              </a:defRPr>
            </a:lvl5pPr>
            <a:lvl6pPr marL="2514600" indent="0">
              <a:buNone/>
              <a:defRPr sz="1760">
                <a:solidFill>
                  <a:schemeClr val="tx1">
                    <a:tint val="82000"/>
                  </a:schemeClr>
                </a:solidFill>
              </a:defRPr>
            </a:lvl6pPr>
            <a:lvl7pPr marL="3017520" indent="0">
              <a:buNone/>
              <a:defRPr sz="1760">
                <a:solidFill>
                  <a:schemeClr val="tx1">
                    <a:tint val="82000"/>
                  </a:schemeClr>
                </a:solidFill>
              </a:defRPr>
            </a:lvl7pPr>
            <a:lvl8pPr marL="3520440" indent="0">
              <a:buNone/>
              <a:defRPr sz="1760">
                <a:solidFill>
                  <a:schemeClr val="tx1">
                    <a:tint val="82000"/>
                  </a:schemeClr>
                </a:solidFill>
              </a:defRPr>
            </a:lvl8pPr>
            <a:lvl9pPr marL="4023360" indent="0">
              <a:buNone/>
              <a:defRPr sz="176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2E4C502-E6C2-4738-B00A-75CF4C6E6B73}" type="datetimeFigureOut">
              <a:rPr lang="en-US" smtClean="0"/>
              <a:t>8/22/2024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50918E-F699-4F27-9995-59DFDADF3588}" type="slidenum">
              <a:rPr lang="en-US" smtClean="0"/>
              <a:t>‹#›</a:t>
            </a:fld>
            <a:endParaRPr lang="en-US"/>
          </a:p>
        </p:txBody>
      </p:sp>
    </p:spTree>
    <p:extLst>
      <p:ext uri="{BB962C8B-B14F-4D97-AF65-F5344CB8AC3E}">
        <p14:creationId xmlns:p14="http://schemas.microsoft.com/office/powerpoint/2010/main" val="39393398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91515" y="2069042"/>
            <a:ext cx="4274820" cy="49315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92065" y="2069042"/>
            <a:ext cx="4274820" cy="49315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2E4C502-E6C2-4738-B00A-75CF4C6E6B73}" type="datetimeFigureOut">
              <a:rPr lang="en-US" smtClean="0"/>
              <a:t>8/22/2024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50918E-F699-4F27-9995-59DFDADF3588}" type="slidenum">
              <a:rPr lang="en-US" smtClean="0"/>
              <a:t>‹#›</a:t>
            </a:fld>
            <a:endParaRPr lang="en-US"/>
          </a:p>
        </p:txBody>
      </p:sp>
    </p:spTree>
    <p:extLst>
      <p:ext uri="{BB962C8B-B14F-4D97-AF65-F5344CB8AC3E}">
        <p14:creationId xmlns:p14="http://schemas.microsoft.com/office/powerpoint/2010/main" val="1781566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92825" y="413810"/>
            <a:ext cx="8675370" cy="1502305"/>
          </a:xfrm>
        </p:spPr>
        <p:txBody>
          <a:bodyPr/>
          <a:lstStyle/>
          <a:p>
            <a:r>
              <a:rPr lang="en-US"/>
              <a:t>Click to edit Master title style</a:t>
            </a:r>
            <a:endParaRPr lang="en-US" dirty="0"/>
          </a:p>
        </p:txBody>
      </p:sp>
      <p:sp>
        <p:nvSpPr>
          <p:cNvPr id="3" name="Text Placeholder 2"/>
          <p:cNvSpPr>
            <a:spLocks noGrp="1"/>
          </p:cNvSpPr>
          <p:nvPr>
            <p:ph type="body" idx="1"/>
          </p:nvPr>
        </p:nvSpPr>
        <p:spPr>
          <a:xfrm>
            <a:off x="692826" y="1905318"/>
            <a:ext cx="4255174" cy="933767"/>
          </a:xfrm>
        </p:spPr>
        <p:txBody>
          <a:bodyPr anchor="b"/>
          <a:lstStyle>
            <a:lvl1pPr marL="0" indent="0">
              <a:buNone/>
              <a:defRPr sz="2640" b="1"/>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a:t>Click to edit Master text styles</a:t>
            </a:r>
          </a:p>
        </p:txBody>
      </p:sp>
      <p:sp>
        <p:nvSpPr>
          <p:cNvPr id="4" name="Content Placeholder 3"/>
          <p:cNvSpPr>
            <a:spLocks noGrp="1"/>
          </p:cNvSpPr>
          <p:nvPr>
            <p:ph sz="half" idx="2"/>
          </p:nvPr>
        </p:nvSpPr>
        <p:spPr>
          <a:xfrm>
            <a:off x="692826" y="2839085"/>
            <a:ext cx="4255174" cy="41758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92066" y="1905318"/>
            <a:ext cx="4276130" cy="933767"/>
          </a:xfrm>
        </p:spPr>
        <p:txBody>
          <a:bodyPr anchor="b"/>
          <a:lstStyle>
            <a:lvl1pPr marL="0" indent="0">
              <a:buNone/>
              <a:defRPr sz="2640" b="1"/>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a:t>Click to edit Master text styles</a:t>
            </a:r>
          </a:p>
        </p:txBody>
      </p:sp>
      <p:sp>
        <p:nvSpPr>
          <p:cNvPr id="6" name="Content Placeholder 5"/>
          <p:cNvSpPr>
            <a:spLocks noGrp="1"/>
          </p:cNvSpPr>
          <p:nvPr>
            <p:ph sz="quarter" idx="4"/>
          </p:nvPr>
        </p:nvSpPr>
        <p:spPr>
          <a:xfrm>
            <a:off x="5092066" y="2839085"/>
            <a:ext cx="4276130" cy="41758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2E4C502-E6C2-4738-B00A-75CF4C6E6B73}" type="datetimeFigureOut">
              <a:rPr lang="en-US" smtClean="0"/>
              <a:t>8/22/2024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50918E-F699-4F27-9995-59DFDADF3588}" type="slidenum">
              <a:rPr lang="en-US" smtClean="0"/>
              <a:t>‹#›</a:t>
            </a:fld>
            <a:endParaRPr lang="en-US"/>
          </a:p>
        </p:txBody>
      </p:sp>
    </p:spTree>
    <p:extLst>
      <p:ext uri="{BB962C8B-B14F-4D97-AF65-F5344CB8AC3E}">
        <p14:creationId xmlns:p14="http://schemas.microsoft.com/office/powerpoint/2010/main" val="34710182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2E4C502-E6C2-4738-B00A-75CF4C6E6B73}" type="datetimeFigureOut">
              <a:rPr lang="en-US" smtClean="0"/>
              <a:t>8/22/2024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50918E-F699-4F27-9995-59DFDADF3588}" type="slidenum">
              <a:rPr lang="en-US" smtClean="0"/>
              <a:t>‹#›</a:t>
            </a:fld>
            <a:endParaRPr lang="en-US"/>
          </a:p>
        </p:txBody>
      </p:sp>
    </p:spTree>
    <p:extLst>
      <p:ext uri="{BB962C8B-B14F-4D97-AF65-F5344CB8AC3E}">
        <p14:creationId xmlns:p14="http://schemas.microsoft.com/office/powerpoint/2010/main" val="3752179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E4C502-E6C2-4738-B00A-75CF4C6E6B73}" type="datetimeFigureOut">
              <a:rPr lang="en-US" smtClean="0"/>
              <a:t>8/22/2024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50918E-F699-4F27-9995-59DFDADF3588}" type="slidenum">
              <a:rPr lang="en-US" smtClean="0"/>
              <a:t>‹#›</a:t>
            </a:fld>
            <a:endParaRPr lang="en-US"/>
          </a:p>
        </p:txBody>
      </p:sp>
    </p:spTree>
    <p:extLst>
      <p:ext uri="{BB962C8B-B14F-4D97-AF65-F5344CB8AC3E}">
        <p14:creationId xmlns:p14="http://schemas.microsoft.com/office/powerpoint/2010/main" val="11916337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2825" y="518160"/>
            <a:ext cx="3244096" cy="1813560"/>
          </a:xfrm>
        </p:spPr>
        <p:txBody>
          <a:bodyPr anchor="b"/>
          <a:lstStyle>
            <a:lvl1pPr>
              <a:defRPr sz="3520"/>
            </a:lvl1pPr>
          </a:lstStyle>
          <a:p>
            <a:r>
              <a:rPr lang="en-US"/>
              <a:t>Click to edit Master title style</a:t>
            </a:r>
            <a:endParaRPr lang="en-US" dirty="0"/>
          </a:p>
        </p:txBody>
      </p:sp>
      <p:sp>
        <p:nvSpPr>
          <p:cNvPr id="3" name="Content Placeholder 2"/>
          <p:cNvSpPr>
            <a:spLocks noGrp="1"/>
          </p:cNvSpPr>
          <p:nvPr>
            <p:ph idx="1"/>
          </p:nvPr>
        </p:nvSpPr>
        <p:spPr>
          <a:xfrm>
            <a:off x="4276130" y="1119083"/>
            <a:ext cx="5092065" cy="5523442"/>
          </a:xfrm>
        </p:spPr>
        <p:txBody>
          <a:bodyPr/>
          <a:lstStyle>
            <a:lvl1pPr>
              <a:defRPr sz="3520"/>
            </a:lvl1pPr>
            <a:lvl2pPr>
              <a:defRPr sz="3080"/>
            </a:lvl2pPr>
            <a:lvl3pPr>
              <a:defRPr sz="2640"/>
            </a:lvl3pPr>
            <a:lvl4pPr>
              <a:defRPr sz="2200"/>
            </a:lvl4pPr>
            <a:lvl5pPr>
              <a:defRPr sz="2200"/>
            </a:lvl5pPr>
            <a:lvl6pPr>
              <a:defRPr sz="2200"/>
            </a:lvl6pPr>
            <a:lvl7pPr>
              <a:defRPr sz="2200"/>
            </a:lvl7pPr>
            <a:lvl8pPr>
              <a:defRPr sz="2200"/>
            </a:lvl8pPr>
            <a:lvl9pPr>
              <a:defRPr sz="2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92825" y="2331720"/>
            <a:ext cx="3244096" cy="4319800"/>
          </a:xfrm>
        </p:spPr>
        <p:txBody>
          <a:bodyPr/>
          <a:lstStyle>
            <a:lvl1pPr marL="0" indent="0">
              <a:buNone/>
              <a:defRPr sz="1760"/>
            </a:lvl1pPr>
            <a:lvl2pPr marL="502920" indent="0">
              <a:buNone/>
              <a:defRPr sz="1540"/>
            </a:lvl2pPr>
            <a:lvl3pPr marL="1005840" indent="0">
              <a:buNone/>
              <a:defRPr sz="1320"/>
            </a:lvl3pPr>
            <a:lvl4pPr marL="1508760" indent="0">
              <a:buNone/>
              <a:defRPr sz="1100"/>
            </a:lvl4pPr>
            <a:lvl5pPr marL="2011680" indent="0">
              <a:buNone/>
              <a:defRPr sz="1100"/>
            </a:lvl5pPr>
            <a:lvl6pPr marL="2514600" indent="0">
              <a:buNone/>
              <a:defRPr sz="1100"/>
            </a:lvl6pPr>
            <a:lvl7pPr marL="3017520" indent="0">
              <a:buNone/>
              <a:defRPr sz="1100"/>
            </a:lvl7pPr>
            <a:lvl8pPr marL="3520440" indent="0">
              <a:buNone/>
              <a:defRPr sz="1100"/>
            </a:lvl8pPr>
            <a:lvl9pPr marL="4023360" indent="0">
              <a:buNone/>
              <a:defRPr sz="1100"/>
            </a:lvl9pPr>
          </a:lstStyle>
          <a:p>
            <a:pPr lvl="0"/>
            <a:r>
              <a:rPr lang="en-US"/>
              <a:t>Click to edit Master text styles</a:t>
            </a:r>
          </a:p>
        </p:txBody>
      </p:sp>
      <p:sp>
        <p:nvSpPr>
          <p:cNvPr id="5" name="Date Placeholder 4"/>
          <p:cNvSpPr>
            <a:spLocks noGrp="1"/>
          </p:cNvSpPr>
          <p:nvPr>
            <p:ph type="dt" sz="half" idx="10"/>
          </p:nvPr>
        </p:nvSpPr>
        <p:spPr/>
        <p:txBody>
          <a:bodyPr/>
          <a:lstStyle/>
          <a:p>
            <a:fld id="{82E4C502-E6C2-4738-B00A-75CF4C6E6B73}" type="datetimeFigureOut">
              <a:rPr lang="en-US" smtClean="0"/>
              <a:t>8/22/2024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50918E-F699-4F27-9995-59DFDADF3588}" type="slidenum">
              <a:rPr lang="en-US" smtClean="0"/>
              <a:t>‹#›</a:t>
            </a:fld>
            <a:endParaRPr lang="en-US"/>
          </a:p>
        </p:txBody>
      </p:sp>
    </p:spTree>
    <p:extLst>
      <p:ext uri="{BB962C8B-B14F-4D97-AF65-F5344CB8AC3E}">
        <p14:creationId xmlns:p14="http://schemas.microsoft.com/office/powerpoint/2010/main" val="26247132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2825" y="518160"/>
            <a:ext cx="3244096" cy="1813560"/>
          </a:xfrm>
        </p:spPr>
        <p:txBody>
          <a:bodyPr anchor="b"/>
          <a:lstStyle>
            <a:lvl1pPr>
              <a:defRPr sz="352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76130" y="1119083"/>
            <a:ext cx="5092065" cy="5523442"/>
          </a:xfrm>
        </p:spPr>
        <p:txBody>
          <a:bodyPr anchor="t"/>
          <a:lstStyle>
            <a:lvl1pPr marL="0" indent="0">
              <a:buNone/>
              <a:defRPr sz="3520"/>
            </a:lvl1pPr>
            <a:lvl2pPr marL="502920" indent="0">
              <a:buNone/>
              <a:defRPr sz="3080"/>
            </a:lvl2pPr>
            <a:lvl3pPr marL="1005840" indent="0">
              <a:buNone/>
              <a:defRPr sz="2640"/>
            </a:lvl3pPr>
            <a:lvl4pPr marL="1508760" indent="0">
              <a:buNone/>
              <a:defRPr sz="2200"/>
            </a:lvl4pPr>
            <a:lvl5pPr marL="2011680" indent="0">
              <a:buNone/>
              <a:defRPr sz="2200"/>
            </a:lvl5pPr>
            <a:lvl6pPr marL="2514600" indent="0">
              <a:buNone/>
              <a:defRPr sz="2200"/>
            </a:lvl6pPr>
            <a:lvl7pPr marL="3017520" indent="0">
              <a:buNone/>
              <a:defRPr sz="2200"/>
            </a:lvl7pPr>
            <a:lvl8pPr marL="3520440" indent="0">
              <a:buNone/>
              <a:defRPr sz="2200"/>
            </a:lvl8pPr>
            <a:lvl9pPr marL="4023360" indent="0">
              <a:buNone/>
              <a:defRPr sz="2200"/>
            </a:lvl9pPr>
          </a:lstStyle>
          <a:p>
            <a:r>
              <a:rPr lang="en-US"/>
              <a:t>Click icon to add picture</a:t>
            </a:r>
            <a:endParaRPr lang="en-US" dirty="0"/>
          </a:p>
        </p:txBody>
      </p:sp>
      <p:sp>
        <p:nvSpPr>
          <p:cNvPr id="4" name="Text Placeholder 3"/>
          <p:cNvSpPr>
            <a:spLocks noGrp="1"/>
          </p:cNvSpPr>
          <p:nvPr>
            <p:ph type="body" sz="half" idx="2"/>
          </p:nvPr>
        </p:nvSpPr>
        <p:spPr>
          <a:xfrm>
            <a:off x="692825" y="2331720"/>
            <a:ext cx="3244096" cy="4319800"/>
          </a:xfrm>
        </p:spPr>
        <p:txBody>
          <a:bodyPr/>
          <a:lstStyle>
            <a:lvl1pPr marL="0" indent="0">
              <a:buNone/>
              <a:defRPr sz="1760"/>
            </a:lvl1pPr>
            <a:lvl2pPr marL="502920" indent="0">
              <a:buNone/>
              <a:defRPr sz="1540"/>
            </a:lvl2pPr>
            <a:lvl3pPr marL="1005840" indent="0">
              <a:buNone/>
              <a:defRPr sz="1320"/>
            </a:lvl3pPr>
            <a:lvl4pPr marL="1508760" indent="0">
              <a:buNone/>
              <a:defRPr sz="1100"/>
            </a:lvl4pPr>
            <a:lvl5pPr marL="2011680" indent="0">
              <a:buNone/>
              <a:defRPr sz="1100"/>
            </a:lvl5pPr>
            <a:lvl6pPr marL="2514600" indent="0">
              <a:buNone/>
              <a:defRPr sz="1100"/>
            </a:lvl6pPr>
            <a:lvl7pPr marL="3017520" indent="0">
              <a:buNone/>
              <a:defRPr sz="1100"/>
            </a:lvl7pPr>
            <a:lvl8pPr marL="3520440" indent="0">
              <a:buNone/>
              <a:defRPr sz="1100"/>
            </a:lvl8pPr>
            <a:lvl9pPr marL="4023360" indent="0">
              <a:buNone/>
              <a:defRPr sz="1100"/>
            </a:lvl9pPr>
          </a:lstStyle>
          <a:p>
            <a:pPr lvl="0"/>
            <a:r>
              <a:rPr lang="en-US"/>
              <a:t>Click to edit Master text styles</a:t>
            </a:r>
          </a:p>
        </p:txBody>
      </p:sp>
      <p:sp>
        <p:nvSpPr>
          <p:cNvPr id="5" name="Date Placeholder 4"/>
          <p:cNvSpPr>
            <a:spLocks noGrp="1"/>
          </p:cNvSpPr>
          <p:nvPr>
            <p:ph type="dt" sz="half" idx="10"/>
          </p:nvPr>
        </p:nvSpPr>
        <p:spPr/>
        <p:txBody>
          <a:bodyPr/>
          <a:lstStyle/>
          <a:p>
            <a:fld id="{82E4C502-E6C2-4738-B00A-75CF4C6E6B73}" type="datetimeFigureOut">
              <a:rPr lang="en-US" smtClean="0"/>
              <a:t>8/22/2024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50918E-F699-4F27-9995-59DFDADF3588}" type="slidenum">
              <a:rPr lang="en-US" smtClean="0"/>
              <a:t>‹#›</a:t>
            </a:fld>
            <a:endParaRPr lang="en-US"/>
          </a:p>
        </p:txBody>
      </p:sp>
    </p:spTree>
    <p:extLst>
      <p:ext uri="{BB962C8B-B14F-4D97-AF65-F5344CB8AC3E}">
        <p14:creationId xmlns:p14="http://schemas.microsoft.com/office/powerpoint/2010/main" val="13879271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1515" y="413810"/>
            <a:ext cx="8675370" cy="150230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91515" y="2069042"/>
            <a:ext cx="8675370" cy="49315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91515" y="7203865"/>
            <a:ext cx="2263140" cy="413808"/>
          </a:xfrm>
          <a:prstGeom prst="rect">
            <a:avLst/>
          </a:prstGeom>
        </p:spPr>
        <p:txBody>
          <a:bodyPr vert="horz" lIns="91440" tIns="45720" rIns="91440" bIns="45720" rtlCol="0" anchor="ctr"/>
          <a:lstStyle>
            <a:lvl1pPr algn="l">
              <a:defRPr sz="1320">
                <a:solidFill>
                  <a:schemeClr val="tx1">
                    <a:tint val="82000"/>
                  </a:schemeClr>
                </a:solidFill>
              </a:defRPr>
            </a:lvl1pPr>
          </a:lstStyle>
          <a:p>
            <a:fld id="{82E4C502-E6C2-4738-B00A-75CF4C6E6B73}" type="datetimeFigureOut">
              <a:rPr lang="en-US" smtClean="0"/>
              <a:t>8/22/2024</a:t>
            </a:fld>
            <a:endParaRPr lang="en-US"/>
          </a:p>
        </p:txBody>
      </p:sp>
      <p:sp>
        <p:nvSpPr>
          <p:cNvPr id="5" name="Footer Placeholder 4"/>
          <p:cNvSpPr>
            <a:spLocks noGrp="1"/>
          </p:cNvSpPr>
          <p:nvPr>
            <p:ph type="ftr" sz="quarter" idx="3"/>
          </p:nvPr>
        </p:nvSpPr>
        <p:spPr>
          <a:xfrm>
            <a:off x="3331845" y="7203865"/>
            <a:ext cx="3394710" cy="413808"/>
          </a:xfrm>
          <a:prstGeom prst="rect">
            <a:avLst/>
          </a:prstGeom>
        </p:spPr>
        <p:txBody>
          <a:bodyPr vert="horz" lIns="91440" tIns="45720" rIns="91440" bIns="45720" rtlCol="0" anchor="ctr"/>
          <a:lstStyle>
            <a:lvl1pPr algn="ctr">
              <a:defRPr sz="132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7103745" y="7203865"/>
            <a:ext cx="2263140" cy="413808"/>
          </a:xfrm>
          <a:prstGeom prst="rect">
            <a:avLst/>
          </a:prstGeom>
        </p:spPr>
        <p:txBody>
          <a:bodyPr vert="horz" lIns="91440" tIns="45720" rIns="91440" bIns="45720" rtlCol="0" anchor="ctr"/>
          <a:lstStyle>
            <a:lvl1pPr algn="r">
              <a:defRPr sz="1320">
                <a:solidFill>
                  <a:schemeClr val="tx1">
                    <a:tint val="82000"/>
                  </a:schemeClr>
                </a:solidFill>
              </a:defRPr>
            </a:lvl1pPr>
          </a:lstStyle>
          <a:p>
            <a:fld id="{0750918E-F699-4F27-9995-59DFDADF3588}" type="slidenum">
              <a:rPr lang="en-US" smtClean="0"/>
              <a:t>‹#›</a:t>
            </a:fld>
            <a:endParaRPr lang="en-US"/>
          </a:p>
        </p:txBody>
      </p:sp>
    </p:spTree>
    <p:extLst>
      <p:ext uri="{BB962C8B-B14F-4D97-AF65-F5344CB8AC3E}">
        <p14:creationId xmlns:p14="http://schemas.microsoft.com/office/powerpoint/2010/main" val="35845670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005840" rtl="0" eaLnBrk="1" latinLnBrk="0" hangingPunct="1">
        <a:lnSpc>
          <a:spcPct val="90000"/>
        </a:lnSpc>
        <a:spcBef>
          <a:spcPct val="0"/>
        </a:spcBef>
        <a:buNone/>
        <a:defRPr sz="4840" kern="1200">
          <a:solidFill>
            <a:schemeClr val="tx1"/>
          </a:solidFill>
          <a:latin typeface="+mj-lt"/>
          <a:ea typeface="+mj-ea"/>
          <a:cs typeface="+mj-cs"/>
        </a:defRPr>
      </a:lvl1pPr>
    </p:titleStyle>
    <p:bodyStyle>
      <a:lvl1pPr marL="251460" indent="-251460" algn="l" defTabSz="1005840" rtl="0" eaLnBrk="1" latinLnBrk="0" hangingPunct="1">
        <a:lnSpc>
          <a:spcPct val="90000"/>
        </a:lnSpc>
        <a:spcBef>
          <a:spcPts val="1100"/>
        </a:spcBef>
        <a:buFont typeface="Arial" panose="020B0604020202020204" pitchFamily="34" charset="0"/>
        <a:buChar char="•"/>
        <a:defRPr sz="3080" kern="1200">
          <a:solidFill>
            <a:schemeClr val="tx1"/>
          </a:solidFill>
          <a:latin typeface="+mn-lt"/>
          <a:ea typeface="+mn-ea"/>
          <a:cs typeface="+mn-cs"/>
        </a:defRPr>
      </a:lvl1pPr>
      <a:lvl2pPr marL="754380" indent="-251460" algn="l" defTabSz="1005840" rtl="0" eaLnBrk="1" latinLnBrk="0" hangingPunct="1">
        <a:lnSpc>
          <a:spcPct val="90000"/>
        </a:lnSpc>
        <a:spcBef>
          <a:spcPts val="550"/>
        </a:spcBef>
        <a:buFont typeface="Arial" panose="020B0604020202020204" pitchFamily="34" charset="0"/>
        <a:buChar char="•"/>
        <a:defRPr sz="2640" kern="1200">
          <a:solidFill>
            <a:schemeClr val="tx1"/>
          </a:solidFill>
          <a:latin typeface="+mn-lt"/>
          <a:ea typeface="+mn-ea"/>
          <a:cs typeface="+mn-cs"/>
        </a:defRPr>
      </a:lvl2pPr>
      <a:lvl3pPr marL="1257300" indent="-251460" algn="l" defTabSz="1005840" rtl="0" eaLnBrk="1" latinLnBrk="0" hangingPunct="1">
        <a:lnSpc>
          <a:spcPct val="90000"/>
        </a:lnSpc>
        <a:spcBef>
          <a:spcPts val="550"/>
        </a:spcBef>
        <a:buFont typeface="Arial" panose="020B0604020202020204" pitchFamily="34" charset="0"/>
        <a:buChar char="•"/>
        <a:defRPr sz="2200" kern="1200">
          <a:solidFill>
            <a:schemeClr val="tx1"/>
          </a:solidFill>
          <a:latin typeface="+mn-lt"/>
          <a:ea typeface="+mn-ea"/>
          <a:cs typeface="+mn-cs"/>
        </a:defRPr>
      </a:lvl3pPr>
      <a:lvl4pPr marL="17602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4pPr>
      <a:lvl5pPr marL="226314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5pPr>
      <a:lvl6pPr marL="276606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98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90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8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p:bodyStyle>
    <p:otherStyle>
      <a:defPPr>
        <a:defRPr lang="en-US"/>
      </a:defPPr>
      <a:lvl1pPr marL="0" algn="l" defTabSz="1005840" rtl="0" eaLnBrk="1" latinLnBrk="0" hangingPunct="1">
        <a:defRPr sz="1980" kern="1200">
          <a:solidFill>
            <a:schemeClr val="tx1"/>
          </a:solidFill>
          <a:latin typeface="+mn-lt"/>
          <a:ea typeface="+mn-ea"/>
          <a:cs typeface="+mn-cs"/>
        </a:defRPr>
      </a:lvl1pPr>
      <a:lvl2pPr marL="502920" algn="l" defTabSz="1005840" rtl="0" eaLnBrk="1" latinLnBrk="0" hangingPunct="1">
        <a:defRPr sz="1980" kern="1200">
          <a:solidFill>
            <a:schemeClr val="tx1"/>
          </a:solidFill>
          <a:latin typeface="+mn-lt"/>
          <a:ea typeface="+mn-ea"/>
          <a:cs typeface="+mn-cs"/>
        </a:defRPr>
      </a:lvl2pPr>
      <a:lvl3pPr marL="1005840" algn="l" defTabSz="1005840" rtl="0" eaLnBrk="1" latinLnBrk="0" hangingPunct="1">
        <a:defRPr sz="1980" kern="1200">
          <a:solidFill>
            <a:schemeClr val="tx1"/>
          </a:solidFill>
          <a:latin typeface="+mn-lt"/>
          <a:ea typeface="+mn-ea"/>
          <a:cs typeface="+mn-cs"/>
        </a:defRPr>
      </a:lvl3pPr>
      <a:lvl4pPr marL="1508760" algn="l" defTabSz="1005840" rtl="0" eaLnBrk="1" latinLnBrk="0" hangingPunct="1">
        <a:defRPr sz="1980" kern="1200">
          <a:solidFill>
            <a:schemeClr val="tx1"/>
          </a:solidFill>
          <a:latin typeface="+mn-lt"/>
          <a:ea typeface="+mn-ea"/>
          <a:cs typeface="+mn-cs"/>
        </a:defRPr>
      </a:lvl4pPr>
      <a:lvl5pPr marL="2011680" algn="l" defTabSz="1005840" rtl="0" eaLnBrk="1" latinLnBrk="0" hangingPunct="1">
        <a:defRPr sz="1980" kern="1200">
          <a:solidFill>
            <a:schemeClr val="tx1"/>
          </a:solidFill>
          <a:latin typeface="+mn-lt"/>
          <a:ea typeface="+mn-ea"/>
          <a:cs typeface="+mn-cs"/>
        </a:defRPr>
      </a:lvl5pPr>
      <a:lvl6pPr marL="2514600" algn="l" defTabSz="1005840" rtl="0" eaLnBrk="1" latinLnBrk="0" hangingPunct="1">
        <a:defRPr sz="1980" kern="1200">
          <a:solidFill>
            <a:schemeClr val="tx1"/>
          </a:solidFill>
          <a:latin typeface="+mn-lt"/>
          <a:ea typeface="+mn-ea"/>
          <a:cs typeface="+mn-cs"/>
        </a:defRPr>
      </a:lvl6pPr>
      <a:lvl7pPr marL="3017520" algn="l" defTabSz="1005840" rtl="0" eaLnBrk="1" latinLnBrk="0" hangingPunct="1">
        <a:defRPr sz="1980" kern="1200">
          <a:solidFill>
            <a:schemeClr val="tx1"/>
          </a:solidFill>
          <a:latin typeface="+mn-lt"/>
          <a:ea typeface="+mn-ea"/>
          <a:cs typeface="+mn-cs"/>
        </a:defRPr>
      </a:lvl7pPr>
      <a:lvl8pPr marL="3520440" algn="l" defTabSz="1005840" rtl="0" eaLnBrk="1" latinLnBrk="0" hangingPunct="1">
        <a:defRPr sz="1980" kern="1200">
          <a:solidFill>
            <a:schemeClr val="tx1"/>
          </a:solidFill>
          <a:latin typeface="+mn-lt"/>
          <a:ea typeface="+mn-ea"/>
          <a:cs typeface="+mn-cs"/>
        </a:defRPr>
      </a:lvl8pPr>
      <a:lvl9pPr marL="4023360" algn="l" defTabSz="1005840" rtl="0" eaLnBrk="1" latinLnBrk="0" hangingPunct="1">
        <a:defRPr sz="19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en.wikipedia.org/wiki/Distributive_justice" TargetMode="External"/><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hyperlink" Target="https://en.wikipedia.org/wiki/Aggression" TargetMode="External"/><Relationship Id="rId4" Type="http://schemas.openxmlformats.org/officeDocument/2006/relationships/hyperlink" Target="https://en.wikipedia.org/wiki/Abuse#cite_note-1" TargetMode="Externa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What is a Hexagon? | 6 Sided Shape | How many sides?">
            <a:extLst>
              <a:ext uri="{FF2B5EF4-FFF2-40B4-BE49-F238E27FC236}">
                <a16:creationId xmlns:a16="http://schemas.microsoft.com/office/drawing/2014/main" id="{9D3DB3F1-B142-0108-99BA-DE9B811ED9B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957" y="0"/>
            <a:ext cx="6000750" cy="5534025"/>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What is a Hexagon? | 6 Sided Shape | How many sides?">
            <a:extLst>
              <a:ext uri="{FF2B5EF4-FFF2-40B4-BE49-F238E27FC236}">
                <a16:creationId xmlns:a16="http://schemas.microsoft.com/office/drawing/2014/main" id="{F61B9883-BD25-430D-10B1-02BD607329B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53" t="3269" r="253" b="7193"/>
          <a:stretch/>
        </p:blipFill>
        <p:spPr bwMode="auto">
          <a:xfrm rot="5400000">
            <a:off x="4733597" y="2344856"/>
            <a:ext cx="5945568" cy="4909521"/>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9A9EC436-0FD1-5DF3-621B-F02695A822FF}"/>
              </a:ext>
            </a:extLst>
          </p:cNvPr>
          <p:cNvSpPr txBox="1"/>
          <p:nvPr/>
        </p:nvSpPr>
        <p:spPr>
          <a:xfrm>
            <a:off x="1412696" y="735118"/>
            <a:ext cx="2527443" cy="707886"/>
          </a:xfrm>
          <a:prstGeom prst="rect">
            <a:avLst/>
          </a:prstGeom>
          <a:noFill/>
        </p:spPr>
        <p:txBody>
          <a:bodyPr wrap="square" rtlCol="0">
            <a:spAutoFit/>
          </a:bodyPr>
          <a:lstStyle/>
          <a:p>
            <a:pPr algn="ctr"/>
            <a:r>
              <a:rPr lang="en-US" sz="4000" b="1" u="sng" dirty="0"/>
              <a:t>Jung</a:t>
            </a:r>
          </a:p>
        </p:txBody>
      </p:sp>
      <p:sp>
        <p:nvSpPr>
          <p:cNvPr id="7" name="TextBox 6">
            <a:extLst>
              <a:ext uri="{FF2B5EF4-FFF2-40B4-BE49-F238E27FC236}">
                <a16:creationId xmlns:a16="http://schemas.microsoft.com/office/drawing/2014/main" id="{97C03C9A-BB96-6126-106B-CA08FB7F598B}"/>
              </a:ext>
            </a:extLst>
          </p:cNvPr>
          <p:cNvSpPr txBox="1"/>
          <p:nvPr/>
        </p:nvSpPr>
        <p:spPr>
          <a:xfrm>
            <a:off x="6442659" y="2921801"/>
            <a:ext cx="2527443" cy="707886"/>
          </a:xfrm>
          <a:prstGeom prst="rect">
            <a:avLst/>
          </a:prstGeom>
          <a:noFill/>
        </p:spPr>
        <p:txBody>
          <a:bodyPr wrap="square" rtlCol="0">
            <a:spAutoFit/>
          </a:bodyPr>
          <a:lstStyle/>
          <a:p>
            <a:pPr algn="ctr"/>
            <a:r>
              <a:rPr lang="en-US" sz="4000" b="1" u="sng" dirty="0" err="1"/>
              <a:t>Concious</a:t>
            </a:r>
            <a:endParaRPr lang="en-US" sz="4000" b="1" u="sng" dirty="0"/>
          </a:p>
        </p:txBody>
      </p:sp>
      <p:sp>
        <p:nvSpPr>
          <p:cNvPr id="8" name="TextBox 7">
            <a:extLst>
              <a:ext uri="{FF2B5EF4-FFF2-40B4-BE49-F238E27FC236}">
                <a16:creationId xmlns:a16="http://schemas.microsoft.com/office/drawing/2014/main" id="{276C11AB-0149-04D4-6A85-33C73B1D86B3}"/>
              </a:ext>
            </a:extLst>
          </p:cNvPr>
          <p:cNvSpPr txBox="1"/>
          <p:nvPr/>
        </p:nvSpPr>
        <p:spPr>
          <a:xfrm>
            <a:off x="1088297" y="1443004"/>
            <a:ext cx="3175477" cy="3046988"/>
          </a:xfrm>
          <a:prstGeom prst="rect">
            <a:avLst/>
          </a:prstGeom>
          <a:noFill/>
        </p:spPr>
        <p:txBody>
          <a:bodyPr wrap="square" rtlCol="0">
            <a:spAutoFit/>
          </a:bodyPr>
          <a:lstStyle/>
          <a:p>
            <a:r>
              <a:rPr lang="en-US" sz="1600" dirty="0">
                <a:solidFill>
                  <a:srgbClr val="202122"/>
                </a:solidFill>
                <a:highlight>
                  <a:srgbClr val="FFFFFF"/>
                </a:highlight>
              </a:rPr>
              <a:t>A</a:t>
            </a:r>
            <a:r>
              <a:rPr lang="en-US" sz="1600" b="0" i="0" dirty="0">
                <a:solidFill>
                  <a:srgbClr val="202122"/>
                </a:solidFill>
                <a:effectLst/>
                <a:highlight>
                  <a:srgbClr val="FFFFFF"/>
                </a:highlight>
              </a:rPr>
              <a:t> </a:t>
            </a:r>
            <a:r>
              <a:rPr lang="en-US" sz="1600" b="0" i="0" dirty="0">
                <a:effectLst/>
                <a:highlight>
                  <a:srgbClr val="FFFFFF"/>
                </a:highlight>
              </a:rPr>
              <a:t>Swiss </a:t>
            </a:r>
            <a:r>
              <a:rPr lang="en-US" sz="1600" b="0" i="0" strike="noStrike" dirty="0">
                <a:effectLst/>
                <a:highlight>
                  <a:srgbClr val="FFFFFF"/>
                </a:highlight>
              </a:rPr>
              <a:t>psychologist </a:t>
            </a:r>
            <a:r>
              <a:rPr lang="en-US" sz="1600" b="0" i="0" dirty="0">
                <a:effectLst/>
                <a:highlight>
                  <a:srgbClr val="FFFFFF"/>
                </a:highlight>
              </a:rPr>
              <a:t>who founded the school of </a:t>
            </a:r>
            <a:r>
              <a:rPr lang="en-US" sz="1600" b="0" i="0" strike="noStrike" dirty="0">
                <a:effectLst/>
                <a:highlight>
                  <a:srgbClr val="FFFFFF"/>
                </a:highlight>
              </a:rPr>
              <a:t>analytical psychology. </a:t>
            </a:r>
            <a:r>
              <a:rPr lang="en-US" sz="1600" b="0" i="0" dirty="0">
                <a:solidFill>
                  <a:srgbClr val="1F1F1F"/>
                </a:solidFill>
                <a:effectLst/>
                <a:highlight>
                  <a:srgbClr val="FFFFFF"/>
                </a:highlight>
              </a:rPr>
              <a:t>Jung </a:t>
            </a:r>
            <a:r>
              <a:rPr lang="en-US" sz="1600" b="0" i="0" dirty="0">
                <a:solidFill>
                  <a:srgbClr val="040C28"/>
                </a:solidFill>
                <a:effectLst/>
              </a:rPr>
              <a:t>proposed and developed the concepts of the extraverted and the introverted personality, archetypes, and the collective unconscious</a:t>
            </a:r>
            <a:r>
              <a:rPr lang="en-US" sz="1600" b="0" i="0" dirty="0">
                <a:solidFill>
                  <a:srgbClr val="1F1F1F"/>
                </a:solidFill>
                <a:effectLst/>
                <a:highlight>
                  <a:srgbClr val="FFFFFF"/>
                </a:highlight>
              </a:rPr>
              <a:t>. </a:t>
            </a:r>
            <a:r>
              <a:rPr lang="en-US" sz="1600" dirty="0"/>
              <a:t>He is best known for his exploration of the unconscious mind and his theories on the collective unconscious, archetypes, and psychological types.</a:t>
            </a:r>
          </a:p>
        </p:txBody>
      </p:sp>
      <p:sp>
        <p:nvSpPr>
          <p:cNvPr id="9" name="TextBox 8">
            <a:extLst>
              <a:ext uri="{FF2B5EF4-FFF2-40B4-BE49-F238E27FC236}">
                <a16:creationId xmlns:a16="http://schemas.microsoft.com/office/drawing/2014/main" id="{364C0AFC-36A9-EF0A-63D6-A05C9F77F51B}"/>
              </a:ext>
            </a:extLst>
          </p:cNvPr>
          <p:cNvSpPr txBox="1"/>
          <p:nvPr/>
        </p:nvSpPr>
        <p:spPr>
          <a:xfrm>
            <a:off x="5774076" y="3629687"/>
            <a:ext cx="4140485" cy="2831544"/>
          </a:xfrm>
          <a:prstGeom prst="rect">
            <a:avLst/>
          </a:prstGeom>
          <a:noFill/>
        </p:spPr>
        <p:txBody>
          <a:bodyPr wrap="square" rtlCol="0">
            <a:spAutoFit/>
          </a:bodyPr>
          <a:lstStyle/>
          <a:p>
            <a:pPr algn="l" fontAlgn="base"/>
            <a:r>
              <a:rPr lang="en-US" sz="1600" b="0" i="0" dirty="0">
                <a:solidFill>
                  <a:srgbClr val="212121"/>
                </a:solidFill>
                <a:effectLst/>
              </a:rPr>
              <a:t>The conscious mind includes:</a:t>
            </a:r>
          </a:p>
          <a:p>
            <a:pPr algn="l" fontAlgn="base">
              <a:buFont typeface="Arial" panose="020B0604020202020204" pitchFamily="34" charset="0"/>
              <a:buChar char="•"/>
            </a:pPr>
            <a:r>
              <a:rPr lang="en-US" sz="1600" b="0" i="0" dirty="0">
                <a:solidFill>
                  <a:srgbClr val="212121"/>
                </a:solidFill>
                <a:effectLst/>
              </a:rPr>
              <a:t>Fantasies, Feelings</a:t>
            </a:r>
            <a:r>
              <a:rPr lang="en-US" sz="1600" dirty="0">
                <a:solidFill>
                  <a:srgbClr val="212121"/>
                </a:solidFill>
              </a:rPr>
              <a:t>, </a:t>
            </a:r>
            <a:r>
              <a:rPr lang="en-US" sz="1600" b="0" i="0" dirty="0">
                <a:solidFill>
                  <a:srgbClr val="212121"/>
                </a:solidFill>
                <a:effectLst/>
              </a:rPr>
              <a:t>Memories</a:t>
            </a:r>
            <a:r>
              <a:rPr lang="en-US" sz="1600" dirty="0">
                <a:solidFill>
                  <a:srgbClr val="212121"/>
                </a:solidFill>
              </a:rPr>
              <a:t>, </a:t>
            </a:r>
            <a:r>
              <a:rPr lang="en-US" sz="1600" b="0" i="0" dirty="0">
                <a:solidFill>
                  <a:srgbClr val="212121"/>
                </a:solidFill>
                <a:effectLst/>
              </a:rPr>
              <a:t>Perceptions, Self-Awareness, Sensations, and Thoughts</a:t>
            </a:r>
            <a:br>
              <a:rPr lang="en-US" sz="1600" b="0" i="0" dirty="0">
                <a:solidFill>
                  <a:srgbClr val="212121"/>
                </a:solidFill>
                <a:effectLst/>
              </a:rPr>
            </a:br>
            <a:endParaRPr lang="en-US" sz="1600" b="0" i="0" dirty="0">
              <a:solidFill>
                <a:srgbClr val="212121"/>
              </a:solidFill>
              <a:effectLst/>
            </a:endParaRPr>
          </a:p>
          <a:p>
            <a:pPr algn="l" fontAlgn="base"/>
            <a:r>
              <a:rPr lang="en-US" sz="1600" b="0" i="0" dirty="0">
                <a:solidFill>
                  <a:srgbClr val="212121"/>
                </a:solidFill>
                <a:effectLst/>
              </a:rPr>
              <a:t>Essentially, it is anything that is in your current awareness. The thoughts and feelings you are experiencing at the moment, and your awareness of your current environment are all part of your conscious experiences.</a:t>
            </a:r>
          </a:p>
          <a:p>
            <a:endParaRPr lang="en-US" dirty="0"/>
          </a:p>
        </p:txBody>
      </p:sp>
    </p:spTree>
    <p:extLst>
      <p:ext uri="{BB962C8B-B14F-4D97-AF65-F5344CB8AC3E}">
        <p14:creationId xmlns:p14="http://schemas.microsoft.com/office/powerpoint/2010/main" val="18848807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What is a Hexagon? | 6 Sided Shape | How many sides?">
            <a:extLst>
              <a:ext uri="{FF2B5EF4-FFF2-40B4-BE49-F238E27FC236}">
                <a16:creationId xmlns:a16="http://schemas.microsoft.com/office/drawing/2014/main" id="{9D3DB3F1-B142-0108-99BA-DE9B811ED9B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957" y="0"/>
            <a:ext cx="6000750" cy="5534025"/>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What is a Hexagon? | 6 Sided Shape | How many sides?">
            <a:extLst>
              <a:ext uri="{FF2B5EF4-FFF2-40B4-BE49-F238E27FC236}">
                <a16:creationId xmlns:a16="http://schemas.microsoft.com/office/drawing/2014/main" id="{F61B9883-BD25-430D-10B1-02BD607329B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53" t="3269" r="253" b="7193"/>
          <a:stretch/>
        </p:blipFill>
        <p:spPr bwMode="auto">
          <a:xfrm rot="5400000">
            <a:off x="4733597" y="2344856"/>
            <a:ext cx="5945568" cy="4909521"/>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9A9EC436-0FD1-5DF3-621B-F02695A822FF}"/>
              </a:ext>
            </a:extLst>
          </p:cNvPr>
          <p:cNvSpPr txBox="1"/>
          <p:nvPr/>
        </p:nvSpPr>
        <p:spPr>
          <a:xfrm>
            <a:off x="931339" y="607118"/>
            <a:ext cx="3587203" cy="1015663"/>
          </a:xfrm>
          <a:prstGeom prst="rect">
            <a:avLst/>
          </a:prstGeom>
          <a:noFill/>
        </p:spPr>
        <p:txBody>
          <a:bodyPr wrap="square" lIns="91440" tIns="45720" rIns="91440" bIns="45720" rtlCol="0" anchor="t">
            <a:spAutoFit/>
          </a:bodyPr>
          <a:lstStyle/>
          <a:p>
            <a:pPr algn="ctr"/>
            <a:r>
              <a:rPr lang="en-US" sz="3000" b="1" u="sng" dirty="0"/>
              <a:t>Perception vs. Reality</a:t>
            </a:r>
          </a:p>
        </p:txBody>
      </p:sp>
      <p:sp>
        <p:nvSpPr>
          <p:cNvPr id="7" name="TextBox 6">
            <a:extLst>
              <a:ext uri="{FF2B5EF4-FFF2-40B4-BE49-F238E27FC236}">
                <a16:creationId xmlns:a16="http://schemas.microsoft.com/office/drawing/2014/main" id="{97C03C9A-BB96-6126-106B-CA08FB7F598B}"/>
              </a:ext>
            </a:extLst>
          </p:cNvPr>
          <p:cNvSpPr txBox="1"/>
          <p:nvPr/>
        </p:nvSpPr>
        <p:spPr>
          <a:xfrm>
            <a:off x="6119302" y="2554032"/>
            <a:ext cx="3065412" cy="1938992"/>
          </a:xfrm>
          <a:prstGeom prst="rect">
            <a:avLst/>
          </a:prstGeom>
          <a:noFill/>
        </p:spPr>
        <p:txBody>
          <a:bodyPr wrap="square" lIns="91440" tIns="45720" rIns="91440" bIns="45720" rtlCol="0" anchor="t">
            <a:spAutoFit/>
          </a:bodyPr>
          <a:lstStyle/>
          <a:p>
            <a:pPr algn="ctr"/>
            <a:r>
              <a:rPr lang="en-US" sz="4000" b="1" u="sng" dirty="0"/>
              <a:t>Self Fulfilling Prophecy</a:t>
            </a:r>
          </a:p>
        </p:txBody>
      </p:sp>
      <p:sp>
        <p:nvSpPr>
          <p:cNvPr id="8" name="TextBox 7">
            <a:extLst>
              <a:ext uri="{FF2B5EF4-FFF2-40B4-BE49-F238E27FC236}">
                <a16:creationId xmlns:a16="http://schemas.microsoft.com/office/drawing/2014/main" id="{276C11AB-0149-04D4-6A85-33C73B1D86B3}"/>
              </a:ext>
            </a:extLst>
          </p:cNvPr>
          <p:cNvSpPr txBox="1"/>
          <p:nvPr/>
        </p:nvSpPr>
        <p:spPr>
          <a:xfrm>
            <a:off x="1088679" y="1864806"/>
            <a:ext cx="3175477" cy="1754326"/>
          </a:xfrm>
          <a:prstGeom prst="rect">
            <a:avLst/>
          </a:prstGeom>
          <a:noFill/>
        </p:spPr>
        <p:txBody>
          <a:bodyPr wrap="square" lIns="91440" tIns="45720" rIns="91440" bIns="45720" rtlCol="0" anchor="t">
            <a:spAutoFit/>
          </a:bodyPr>
          <a:lstStyle/>
          <a:p>
            <a:r>
              <a:rPr lang="en-US" dirty="0"/>
              <a:t>The concept of </a:t>
            </a:r>
            <a:r>
              <a:rPr lang="en-US" b="1" dirty="0"/>
              <a:t>perception versus reality</a:t>
            </a:r>
            <a:r>
              <a:rPr lang="en-US" dirty="0"/>
              <a:t> deals with the difference between how we see or interpret the world (perception) and how things actually are (reality).</a:t>
            </a:r>
            <a:endParaRPr lang="en-US" dirty="0">
              <a:latin typeface="Aptos"/>
            </a:endParaRPr>
          </a:p>
        </p:txBody>
      </p:sp>
      <p:sp>
        <p:nvSpPr>
          <p:cNvPr id="9" name="TextBox 8">
            <a:extLst>
              <a:ext uri="{FF2B5EF4-FFF2-40B4-BE49-F238E27FC236}">
                <a16:creationId xmlns:a16="http://schemas.microsoft.com/office/drawing/2014/main" id="{364C0AFC-36A9-EF0A-63D6-A05C9F77F51B}"/>
              </a:ext>
            </a:extLst>
          </p:cNvPr>
          <p:cNvSpPr txBox="1"/>
          <p:nvPr/>
        </p:nvSpPr>
        <p:spPr>
          <a:xfrm>
            <a:off x="5910058" y="4204561"/>
            <a:ext cx="4017818" cy="2031325"/>
          </a:xfrm>
          <a:prstGeom prst="rect">
            <a:avLst/>
          </a:prstGeom>
          <a:noFill/>
        </p:spPr>
        <p:txBody>
          <a:bodyPr wrap="square" lIns="91440" tIns="45720" rIns="91440" bIns="45720" rtlCol="0" anchor="t">
            <a:spAutoFit/>
          </a:bodyPr>
          <a:lstStyle/>
          <a:p>
            <a:endParaRPr lang="en-US" dirty="0"/>
          </a:p>
          <a:p>
            <a:r>
              <a:rPr lang="en-US" dirty="0"/>
              <a:t>A </a:t>
            </a:r>
            <a:r>
              <a:rPr lang="en-US" b="1" dirty="0"/>
              <a:t>self-fulfilling prophecy</a:t>
            </a:r>
            <a:r>
              <a:rPr lang="en-US" dirty="0"/>
              <a:t> is a psychological phenomenon where a person's belief or expectation about a situation or another person influences their behavior in a way that causes the belief to come true.</a:t>
            </a:r>
          </a:p>
        </p:txBody>
      </p:sp>
    </p:spTree>
    <p:extLst>
      <p:ext uri="{BB962C8B-B14F-4D97-AF65-F5344CB8AC3E}">
        <p14:creationId xmlns:p14="http://schemas.microsoft.com/office/powerpoint/2010/main" val="25050165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What is a Hexagon? | 6 Sided Shape | How many sides?">
            <a:extLst>
              <a:ext uri="{FF2B5EF4-FFF2-40B4-BE49-F238E27FC236}">
                <a16:creationId xmlns:a16="http://schemas.microsoft.com/office/drawing/2014/main" id="{9D3DB3F1-B142-0108-99BA-DE9B811ED9B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957" y="0"/>
            <a:ext cx="6000750" cy="5534025"/>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What is a Hexagon? | 6 Sided Shape | How many sides?">
            <a:extLst>
              <a:ext uri="{FF2B5EF4-FFF2-40B4-BE49-F238E27FC236}">
                <a16:creationId xmlns:a16="http://schemas.microsoft.com/office/drawing/2014/main" id="{F61B9883-BD25-430D-10B1-02BD607329B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53" t="3269" r="253" b="7193"/>
          <a:stretch/>
        </p:blipFill>
        <p:spPr bwMode="auto">
          <a:xfrm rot="5400000">
            <a:off x="4733597" y="2344856"/>
            <a:ext cx="5945568" cy="4909521"/>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9A9EC436-0FD1-5DF3-621B-F02695A822FF}"/>
              </a:ext>
            </a:extLst>
          </p:cNvPr>
          <p:cNvSpPr txBox="1"/>
          <p:nvPr/>
        </p:nvSpPr>
        <p:spPr>
          <a:xfrm>
            <a:off x="678621" y="535070"/>
            <a:ext cx="3995594" cy="1323439"/>
          </a:xfrm>
          <a:prstGeom prst="rect">
            <a:avLst/>
          </a:prstGeom>
          <a:noFill/>
        </p:spPr>
        <p:txBody>
          <a:bodyPr wrap="square" lIns="91440" tIns="45720" rIns="91440" bIns="45720" rtlCol="0" anchor="t">
            <a:spAutoFit/>
          </a:bodyPr>
          <a:lstStyle/>
          <a:p>
            <a:pPr algn="ctr"/>
            <a:r>
              <a:rPr lang="en-US" sz="4000" b="1" u="sng" dirty="0"/>
              <a:t>Mental Disorders</a:t>
            </a:r>
          </a:p>
        </p:txBody>
      </p:sp>
      <p:sp>
        <p:nvSpPr>
          <p:cNvPr id="7" name="TextBox 6">
            <a:extLst>
              <a:ext uri="{FF2B5EF4-FFF2-40B4-BE49-F238E27FC236}">
                <a16:creationId xmlns:a16="http://schemas.microsoft.com/office/drawing/2014/main" id="{97C03C9A-BB96-6126-106B-CA08FB7F598B}"/>
              </a:ext>
            </a:extLst>
          </p:cNvPr>
          <p:cNvSpPr txBox="1"/>
          <p:nvPr/>
        </p:nvSpPr>
        <p:spPr>
          <a:xfrm>
            <a:off x="6173675" y="2767011"/>
            <a:ext cx="3065412" cy="1015663"/>
          </a:xfrm>
          <a:prstGeom prst="rect">
            <a:avLst/>
          </a:prstGeom>
          <a:noFill/>
        </p:spPr>
        <p:txBody>
          <a:bodyPr wrap="square" lIns="91440" tIns="45720" rIns="91440" bIns="45720" rtlCol="0" anchor="t">
            <a:spAutoFit/>
          </a:bodyPr>
          <a:lstStyle/>
          <a:p>
            <a:pPr algn="ctr"/>
            <a:r>
              <a:rPr lang="en-US" sz="3000" b="1" u="sng" dirty="0"/>
              <a:t>Moral Development</a:t>
            </a:r>
          </a:p>
        </p:txBody>
      </p:sp>
      <p:sp>
        <p:nvSpPr>
          <p:cNvPr id="8" name="TextBox 7">
            <a:extLst>
              <a:ext uri="{FF2B5EF4-FFF2-40B4-BE49-F238E27FC236}">
                <a16:creationId xmlns:a16="http://schemas.microsoft.com/office/drawing/2014/main" id="{276C11AB-0149-04D4-6A85-33C73B1D86B3}"/>
              </a:ext>
            </a:extLst>
          </p:cNvPr>
          <p:cNvSpPr txBox="1"/>
          <p:nvPr/>
        </p:nvSpPr>
        <p:spPr>
          <a:xfrm>
            <a:off x="922605" y="1474350"/>
            <a:ext cx="3884176" cy="2585323"/>
          </a:xfrm>
          <a:prstGeom prst="rect">
            <a:avLst/>
          </a:prstGeom>
          <a:noFill/>
        </p:spPr>
        <p:txBody>
          <a:bodyPr wrap="square" lIns="91440" tIns="45720" rIns="91440" bIns="45720" rtlCol="0" anchor="t">
            <a:spAutoFit/>
          </a:bodyPr>
          <a:lstStyle/>
          <a:p>
            <a:endParaRPr lang="en-US" dirty="0"/>
          </a:p>
          <a:p>
            <a:r>
              <a:rPr lang="en-US" dirty="0"/>
              <a:t>Conditions that affect a person's thinking, feeling, behavior, or mood. These disorders can cause significant distress or impairment in social, occupational, or other important areas of functioning. They vary in severity and can be temporary or long-lasting. </a:t>
            </a:r>
          </a:p>
        </p:txBody>
      </p:sp>
      <p:sp>
        <p:nvSpPr>
          <p:cNvPr id="9" name="TextBox 8">
            <a:extLst>
              <a:ext uri="{FF2B5EF4-FFF2-40B4-BE49-F238E27FC236}">
                <a16:creationId xmlns:a16="http://schemas.microsoft.com/office/drawing/2014/main" id="{364C0AFC-36A9-EF0A-63D6-A05C9F77F51B}"/>
              </a:ext>
            </a:extLst>
          </p:cNvPr>
          <p:cNvSpPr txBox="1"/>
          <p:nvPr/>
        </p:nvSpPr>
        <p:spPr>
          <a:xfrm>
            <a:off x="5940181" y="3703926"/>
            <a:ext cx="3957572" cy="2585323"/>
          </a:xfrm>
          <a:prstGeom prst="rect">
            <a:avLst/>
          </a:prstGeom>
          <a:noFill/>
        </p:spPr>
        <p:txBody>
          <a:bodyPr wrap="square" lIns="91440" tIns="45720" rIns="91440" bIns="45720" rtlCol="0" anchor="t">
            <a:spAutoFit/>
          </a:bodyPr>
          <a:lstStyle/>
          <a:p>
            <a:endParaRPr lang="en-US" dirty="0"/>
          </a:p>
          <a:p>
            <a:r>
              <a:rPr lang="en-US" b="1" dirty="0"/>
              <a:t>Moral development</a:t>
            </a:r>
            <a:r>
              <a:rPr lang="en-US" dirty="0"/>
              <a:t> refers to the process through which individuals develop an understanding of moral principles and how to distinguish right from wrong. This development occurs across different stages of life and is influenced by cognitive, emotional, and social factors.</a:t>
            </a:r>
          </a:p>
        </p:txBody>
      </p:sp>
    </p:spTree>
    <p:extLst>
      <p:ext uri="{BB962C8B-B14F-4D97-AF65-F5344CB8AC3E}">
        <p14:creationId xmlns:p14="http://schemas.microsoft.com/office/powerpoint/2010/main" val="23313054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What is a Hexagon? | 6 Sided Shape | How many sides?">
            <a:extLst>
              <a:ext uri="{FF2B5EF4-FFF2-40B4-BE49-F238E27FC236}">
                <a16:creationId xmlns:a16="http://schemas.microsoft.com/office/drawing/2014/main" id="{9D3DB3F1-B142-0108-99BA-DE9B811ED9B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957" y="0"/>
            <a:ext cx="6000750" cy="5534025"/>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What is a Hexagon? | 6 Sided Shape | How many sides?">
            <a:extLst>
              <a:ext uri="{FF2B5EF4-FFF2-40B4-BE49-F238E27FC236}">
                <a16:creationId xmlns:a16="http://schemas.microsoft.com/office/drawing/2014/main" id="{F61B9883-BD25-430D-10B1-02BD607329B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53" t="3269" r="253" b="7193"/>
          <a:stretch/>
        </p:blipFill>
        <p:spPr bwMode="auto">
          <a:xfrm rot="5400000">
            <a:off x="4733597" y="2344856"/>
            <a:ext cx="5945568" cy="4909521"/>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9A9EC436-0FD1-5DF3-621B-F02695A822FF}"/>
              </a:ext>
            </a:extLst>
          </p:cNvPr>
          <p:cNvSpPr txBox="1"/>
          <p:nvPr/>
        </p:nvSpPr>
        <p:spPr>
          <a:xfrm>
            <a:off x="678621" y="440862"/>
            <a:ext cx="3995594" cy="707886"/>
          </a:xfrm>
          <a:prstGeom prst="rect">
            <a:avLst/>
          </a:prstGeom>
          <a:noFill/>
        </p:spPr>
        <p:txBody>
          <a:bodyPr wrap="square" lIns="91440" tIns="45720" rIns="91440" bIns="45720" rtlCol="0" anchor="t">
            <a:spAutoFit/>
          </a:bodyPr>
          <a:lstStyle/>
          <a:p>
            <a:pPr algn="ctr"/>
            <a:r>
              <a:rPr lang="en-US" sz="4000" b="1" u="sng" dirty="0"/>
              <a:t>Maslow</a:t>
            </a:r>
          </a:p>
        </p:txBody>
      </p:sp>
      <p:sp>
        <p:nvSpPr>
          <p:cNvPr id="7" name="TextBox 6">
            <a:extLst>
              <a:ext uri="{FF2B5EF4-FFF2-40B4-BE49-F238E27FC236}">
                <a16:creationId xmlns:a16="http://schemas.microsoft.com/office/drawing/2014/main" id="{97C03C9A-BB96-6126-106B-CA08FB7F598B}"/>
              </a:ext>
            </a:extLst>
          </p:cNvPr>
          <p:cNvSpPr txBox="1"/>
          <p:nvPr/>
        </p:nvSpPr>
        <p:spPr>
          <a:xfrm>
            <a:off x="6229367" y="2870537"/>
            <a:ext cx="3065412" cy="1015663"/>
          </a:xfrm>
          <a:prstGeom prst="rect">
            <a:avLst/>
          </a:prstGeom>
          <a:noFill/>
        </p:spPr>
        <p:txBody>
          <a:bodyPr wrap="square" lIns="91440" tIns="45720" rIns="91440" bIns="45720" rtlCol="0" anchor="t">
            <a:spAutoFit/>
          </a:bodyPr>
          <a:lstStyle/>
          <a:p>
            <a:pPr algn="ctr"/>
            <a:r>
              <a:rPr lang="en-US" sz="3000" b="1" u="sng" dirty="0"/>
              <a:t>Hierarchy of Needs</a:t>
            </a:r>
          </a:p>
        </p:txBody>
      </p:sp>
      <p:sp>
        <p:nvSpPr>
          <p:cNvPr id="8" name="TextBox 7">
            <a:extLst>
              <a:ext uri="{FF2B5EF4-FFF2-40B4-BE49-F238E27FC236}">
                <a16:creationId xmlns:a16="http://schemas.microsoft.com/office/drawing/2014/main" id="{276C11AB-0149-04D4-6A85-33C73B1D86B3}"/>
              </a:ext>
            </a:extLst>
          </p:cNvPr>
          <p:cNvSpPr txBox="1"/>
          <p:nvPr/>
        </p:nvSpPr>
        <p:spPr>
          <a:xfrm>
            <a:off x="1257276" y="1335851"/>
            <a:ext cx="3175477" cy="2862322"/>
          </a:xfrm>
          <a:prstGeom prst="rect">
            <a:avLst/>
          </a:prstGeom>
          <a:noFill/>
        </p:spPr>
        <p:txBody>
          <a:bodyPr wrap="square" lIns="91440" tIns="45720" rIns="91440" bIns="45720" rtlCol="0" anchor="t">
            <a:spAutoFit/>
          </a:bodyPr>
          <a:lstStyle/>
          <a:p>
            <a:r>
              <a:rPr lang="en-US" b="1" dirty="0"/>
              <a:t>Abraham Maslow</a:t>
            </a:r>
            <a:r>
              <a:rPr lang="en-US" dirty="0"/>
              <a:t> was an American psychologist best known for creating Maslow's Hierarchy of Needs, a theory of human motivation. Born in 1908, Maslow's work focused on understanding what motivates people to achieve personal growth and self-fulfillment.</a:t>
            </a:r>
            <a:endParaRPr lang="en-US" dirty="0">
              <a:latin typeface="Aptos"/>
            </a:endParaRPr>
          </a:p>
        </p:txBody>
      </p:sp>
      <p:pic>
        <p:nvPicPr>
          <p:cNvPr id="2050" name="Picture 2" descr="Maslow's Hierarchy of Needs in Education - Education Library">
            <a:extLst>
              <a:ext uri="{FF2B5EF4-FFF2-40B4-BE49-F238E27FC236}">
                <a16:creationId xmlns:a16="http://schemas.microsoft.com/office/drawing/2014/main" id="{6BF7CC8A-B1FB-37CB-0AD9-4DEC023E35B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96439" y="3775265"/>
            <a:ext cx="2931267" cy="2534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321744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What is a Hexagon? | 6 Sided Shape | How many sides?">
            <a:extLst>
              <a:ext uri="{FF2B5EF4-FFF2-40B4-BE49-F238E27FC236}">
                <a16:creationId xmlns:a16="http://schemas.microsoft.com/office/drawing/2014/main" id="{9D3DB3F1-B142-0108-99BA-DE9B811ED9B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957" y="0"/>
            <a:ext cx="6000750" cy="5534025"/>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What is a Hexagon? | 6 Sided Shape | How many sides?">
            <a:extLst>
              <a:ext uri="{FF2B5EF4-FFF2-40B4-BE49-F238E27FC236}">
                <a16:creationId xmlns:a16="http://schemas.microsoft.com/office/drawing/2014/main" id="{F61B9883-BD25-430D-10B1-02BD607329B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53" t="3269" r="253" b="7193"/>
          <a:stretch/>
        </p:blipFill>
        <p:spPr bwMode="auto">
          <a:xfrm rot="5400000">
            <a:off x="4733597" y="2344856"/>
            <a:ext cx="5945568" cy="4909521"/>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97C03C9A-BB96-6126-106B-CA08FB7F598B}"/>
              </a:ext>
            </a:extLst>
          </p:cNvPr>
          <p:cNvSpPr txBox="1"/>
          <p:nvPr/>
        </p:nvSpPr>
        <p:spPr>
          <a:xfrm>
            <a:off x="6229367" y="2815642"/>
            <a:ext cx="3065412" cy="707886"/>
          </a:xfrm>
          <a:prstGeom prst="rect">
            <a:avLst/>
          </a:prstGeom>
          <a:noFill/>
        </p:spPr>
        <p:txBody>
          <a:bodyPr wrap="square" lIns="91440" tIns="45720" rIns="91440" bIns="45720" rtlCol="0" anchor="t">
            <a:spAutoFit/>
          </a:bodyPr>
          <a:lstStyle/>
          <a:p>
            <a:pPr algn="ctr"/>
            <a:r>
              <a:rPr lang="en-US" sz="4000" b="1" u="sng" dirty="0"/>
              <a:t>Erikson</a:t>
            </a:r>
          </a:p>
        </p:txBody>
      </p:sp>
      <p:sp>
        <p:nvSpPr>
          <p:cNvPr id="9" name="TextBox 8">
            <a:extLst>
              <a:ext uri="{FF2B5EF4-FFF2-40B4-BE49-F238E27FC236}">
                <a16:creationId xmlns:a16="http://schemas.microsoft.com/office/drawing/2014/main" id="{364C0AFC-36A9-EF0A-63D6-A05C9F77F51B}"/>
              </a:ext>
            </a:extLst>
          </p:cNvPr>
          <p:cNvSpPr txBox="1"/>
          <p:nvPr/>
        </p:nvSpPr>
        <p:spPr>
          <a:xfrm>
            <a:off x="5867108" y="3523528"/>
            <a:ext cx="3960383" cy="2800767"/>
          </a:xfrm>
          <a:prstGeom prst="rect">
            <a:avLst/>
          </a:prstGeom>
          <a:noFill/>
        </p:spPr>
        <p:txBody>
          <a:bodyPr wrap="square" lIns="91440" tIns="45720" rIns="91440" bIns="45720" rtlCol="0" anchor="t">
            <a:spAutoFit/>
          </a:bodyPr>
          <a:lstStyle/>
          <a:p>
            <a:r>
              <a:rPr lang="en-US" sz="1600" dirty="0"/>
              <a:t>A German-American psychologist known for his theory of psychosocial development. Born in 1902, Erikson expanded on Freud's psychosexual stages to emphasize the social and cultural influences on psychological growth. His theory outlines eight stages of development, each characterized by a specific conflict or challenge that must be resolved for healthy psychological development</a:t>
            </a:r>
            <a:endParaRPr lang="en-US" sz="1600" dirty="0">
              <a:solidFill>
                <a:srgbClr val="474747"/>
              </a:solidFill>
              <a:latin typeface="Aptos"/>
              <a:ea typeface="Roboto"/>
              <a:cs typeface="Roboto"/>
            </a:endParaRPr>
          </a:p>
        </p:txBody>
      </p:sp>
      <p:pic>
        <p:nvPicPr>
          <p:cNvPr id="3076" name="Picture 4" descr="Erikson's Theory and Career Development - IResearchNet">
            <a:extLst>
              <a:ext uri="{FF2B5EF4-FFF2-40B4-BE49-F238E27FC236}">
                <a16:creationId xmlns:a16="http://schemas.microsoft.com/office/drawing/2014/main" id="{02A0171D-471E-0194-C374-AF827856B54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47899" y="1339273"/>
            <a:ext cx="2904381" cy="28933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670270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What is a Hexagon? | 6 Sided Shape | How many sides?">
            <a:extLst>
              <a:ext uri="{FF2B5EF4-FFF2-40B4-BE49-F238E27FC236}">
                <a16:creationId xmlns:a16="http://schemas.microsoft.com/office/drawing/2014/main" id="{9D3DB3F1-B142-0108-99BA-DE9B811ED9B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957" y="0"/>
            <a:ext cx="6000750" cy="5534025"/>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What is a Hexagon? | 6 Sided Shape | How many sides?">
            <a:extLst>
              <a:ext uri="{FF2B5EF4-FFF2-40B4-BE49-F238E27FC236}">
                <a16:creationId xmlns:a16="http://schemas.microsoft.com/office/drawing/2014/main" id="{F61B9883-BD25-430D-10B1-02BD607329B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53" t="3269" r="253" b="7193"/>
          <a:stretch/>
        </p:blipFill>
        <p:spPr bwMode="auto">
          <a:xfrm rot="5400000">
            <a:off x="4733597" y="2344856"/>
            <a:ext cx="5945568" cy="4909521"/>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9A9EC436-0FD1-5DF3-621B-F02695A822FF}"/>
              </a:ext>
            </a:extLst>
          </p:cNvPr>
          <p:cNvSpPr txBox="1"/>
          <p:nvPr/>
        </p:nvSpPr>
        <p:spPr>
          <a:xfrm>
            <a:off x="748521" y="843408"/>
            <a:ext cx="3948739" cy="400110"/>
          </a:xfrm>
          <a:prstGeom prst="rect">
            <a:avLst/>
          </a:prstGeom>
          <a:noFill/>
        </p:spPr>
        <p:txBody>
          <a:bodyPr wrap="square" lIns="91440" tIns="45720" rIns="91440" bIns="45720" rtlCol="0" anchor="t">
            <a:spAutoFit/>
          </a:bodyPr>
          <a:lstStyle/>
          <a:p>
            <a:pPr algn="ctr"/>
            <a:r>
              <a:rPr lang="en-US" sz="2000" b="1" u="sng" dirty="0"/>
              <a:t>Motivation and Emotion</a:t>
            </a:r>
          </a:p>
        </p:txBody>
      </p:sp>
      <p:sp>
        <p:nvSpPr>
          <p:cNvPr id="7" name="TextBox 6">
            <a:extLst>
              <a:ext uri="{FF2B5EF4-FFF2-40B4-BE49-F238E27FC236}">
                <a16:creationId xmlns:a16="http://schemas.microsoft.com/office/drawing/2014/main" id="{97C03C9A-BB96-6126-106B-CA08FB7F598B}"/>
              </a:ext>
            </a:extLst>
          </p:cNvPr>
          <p:cNvSpPr txBox="1"/>
          <p:nvPr/>
        </p:nvSpPr>
        <p:spPr>
          <a:xfrm>
            <a:off x="6442659" y="3122135"/>
            <a:ext cx="2527443" cy="400110"/>
          </a:xfrm>
          <a:prstGeom prst="rect">
            <a:avLst/>
          </a:prstGeom>
          <a:noFill/>
        </p:spPr>
        <p:txBody>
          <a:bodyPr wrap="square" lIns="91440" tIns="45720" rIns="91440" bIns="45720" rtlCol="0" anchor="t">
            <a:spAutoFit/>
          </a:bodyPr>
          <a:lstStyle/>
          <a:p>
            <a:pPr algn="ctr"/>
            <a:r>
              <a:rPr lang="en-US" sz="2000" b="1" u="sng" dirty="0"/>
              <a:t>Sleep and Dreams</a:t>
            </a:r>
            <a:endParaRPr lang="en-US" sz="2000" dirty="0"/>
          </a:p>
        </p:txBody>
      </p:sp>
      <p:sp>
        <p:nvSpPr>
          <p:cNvPr id="8" name="TextBox 7">
            <a:extLst>
              <a:ext uri="{FF2B5EF4-FFF2-40B4-BE49-F238E27FC236}">
                <a16:creationId xmlns:a16="http://schemas.microsoft.com/office/drawing/2014/main" id="{276C11AB-0149-04D4-6A85-33C73B1D86B3}"/>
              </a:ext>
            </a:extLst>
          </p:cNvPr>
          <p:cNvSpPr txBox="1"/>
          <p:nvPr/>
        </p:nvSpPr>
        <p:spPr>
          <a:xfrm>
            <a:off x="1039660" y="1243518"/>
            <a:ext cx="3657600" cy="3046988"/>
          </a:xfrm>
          <a:prstGeom prst="rect">
            <a:avLst/>
          </a:prstGeom>
          <a:noFill/>
        </p:spPr>
        <p:txBody>
          <a:bodyPr wrap="square" lIns="91440" tIns="45720" rIns="91440" bIns="45720" rtlCol="0" anchor="t">
            <a:spAutoFit/>
          </a:bodyPr>
          <a:lstStyle/>
          <a:p>
            <a:r>
              <a:rPr lang="en-US" sz="1600" b="1" dirty="0"/>
              <a:t>Motivation</a:t>
            </a:r>
            <a:r>
              <a:rPr lang="en-US" sz="1600" dirty="0"/>
              <a:t> and </a:t>
            </a:r>
            <a:r>
              <a:rPr lang="en-US" sz="1600" b="1" dirty="0"/>
              <a:t>emotion</a:t>
            </a:r>
            <a:r>
              <a:rPr lang="en-US" sz="1600" dirty="0"/>
              <a:t> are closely related psychological concepts that influence human behavior and experience. Motivation refers to the internal and external forces that drive individuals to pursue goals, take action, and maintain effort toward achieving objectives. Emotion refers to complex reactions involving physiological arousal, subjective experience, and behavioral responses to stimuli or events.</a:t>
            </a:r>
          </a:p>
        </p:txBody>
      </p:sp>
      <p:sp>
        <p:nvSpPr>
          <p:cNvPr id="9" name="TextBox 8">
            <a:extLst>
              <a:ext uri="{FF2B5EF4-FFF2-40B4-BE49-F238E27FC236}">
                <a16:creationId xmlns:a16="http://schemas.microsoft.com/office/drawing/2014/main" id="{364C0AFC-36A9-EF0A-63D6-A05C9F77F51B}"/>
              </a:ext>
            </a:extLst>
          </p:cNvPr>
          <p:cNvSpPr txBox="1"/>
          <p:nvPr/>
        </p:nvSpPr>
        <p:spPr>
          <a:xfrm>
            <a:off x="5967932" y="3522245"/>
            <a:ext cx="3690891" cy="2862322"/>
          </a:xfrm>
          <a:prstGeom prst="rect">
            <a:avLst/>
          </a:prstGeom>
          <a:noFill/>
        </p:spPr>
        <p:txBody>
          <a:bodyPr wrap="square" lIns="91440" tIns="45720" rIns="91440" bIns="45720" rtlCol="0" anchor="t">
            <a:spAutoFit/>
          </a:bodyPr>
          <a:lstStyle/>
          <a:p>
            <a:r>
              <a:rPr lang="en-US" dirty="0"/>
              <a:t>Sigmund Freud was an influential psychoanalyst who developed theories on dreams and their significance. He saw dreams as a window into the unconscious mind. Freud believed that dreams serve to fulfill repressed desires and wishes, allowing individuals to work through internal conflicts in a disguised form.</a:t>
            </a:r>
          </a:p>
        </p:txBody>
      </p:sp>
    </p:spTree>
    <p:extLst>
      <p:ext uri="{BB962C8B-B14F-4D97-AF65-F5344CB8AC3E}">
        <p14:creationId xmlns:p14="http://schemas.microsoft.com/office/powerpoint/2010/main" val="13136541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What is a Hexagon? | 6 Sided Shape | How many sides?">
            <a:extLst>
              <a:ext uri="{FF2B5EF4-FFF2-40B4-BE49-F238E27FC236}">
                <a16:creationId xmlns:a16="http://schemas.microsoft.com/office/drawing/2014/main" id="{9D3DB3F1-B142-0108-99BA-DE9B811ED9B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957" y="0"/>
            <a:ext cx="6000750" cy="5534025"/>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What is a Hexagon? | 6 Sided Shape | How many sides?">
            <a:extLst>
              <a:ext uri="{FF2B5EF4-FFF2-40B4-BE49-F238E27FC236}">
                <a16:creationId xmlns:a16="http://schemas.microsoft.com/office/drawing/2014/main" id="{F61B9883-BD25-430D-10B1-02BD607329B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53" t="3269" r="253" b="7193"/>
          <a:stretch/>
        </p:blipFill>
        <p:spPr bwMode="auto">
          <a:xfrm rot="5400000">
            <a:off x="4733597" y="2344856"/>
            <a:ext cx="5945568" cy="4909521"/>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9A9EC436-0FD1-5DF3-621B-F02695A822FF}"/>
              </a:ext>
            </a:extLst>
          </p:cNvPr>
          <p:cNvSpPr txBox="1"/>
          <p:nvPr/>
        </p:nvSpPr>
        <p:spPr>
          <a:xfrm>
            <a:off x="1190716" y="899505"/>
            <a:ext cx="3073058" cy="707886"/>
          </a:xfrm>
          <a:prstGeom prst="rect">
            <a:avLst/>
          </a:prstGeom>
          <a:noFill/>
        </p:spPr>
        <p:txBody>
          <a:bodyPr wrap="square" rtlCol="0">
            <a:spAutoFit/>
          </a:bodyPr>
          <a:lstStyle/>
          <a:p>
            <a:pPr algn="ctr"/>
            <a:r>
              <a:rPr lang="en-US" sz="4000" b="1" u="sng" dirty="0" err="1"/>
              <a:t>Unconcious</a:t>
            </a:r>
            <a:endParaRPr lang="en-US" sz="4000" b="1" u="sng" dirty="0"/>
          </a:p>
        </p:txBody>
      </p:sp>
      <p:sp>
        <p:nvSpPr>
          <p:cNvPr id="7" name="TextBox 6">
            <a:extLst>
              <a:ext uri="{FF2B5EF4-FFF2-40B4-BE49-F238E27FC236}">
                <a16:creationId xmlns:a16="http://schemas.microsoft.com/office/drawing/2014/main" id="{97C03C9A-BB96-6126-106B-CA08FB7F598B}"/>
              </a:ext>
            </a:extLst>
          </p:cNvPr>
          <p:cNvSpPr txBox="1"/>
          <p:nvPr/>
        </p:nvSpPr>
        <p:spPr>
          <a:xfrm>
            <a:off x="6442659" y="2767012"/>
            <a:ext cx="2527443" cy="707886"/>
          </a:xfrm>
          <a:prstGeom prst="rect">
            <a:avLst/>
          </a:prstGeom>
          <a:noFill/>
        </p:spPr>
        <p:txBody>
          <a:bodyPr wrap="square" rtlCol="0">
            <a:spAutoFit/>
          </a:bodyPr>
          <a:lstStyle/>
          <a:p>
            <a:pPr algn="ctr"/>
            <a:r>
              <a:rPr lang="en-US" sz="4000" b="1" u="sng" dirty="0"/>
              <a:t>Ego</a:t>
            </a:r>
          </a:p>
        </p:txBody>
      </p:sp>
      <p:sp>
        <p:nvSpPr>
          <p:cNvPr id="8" name="TextBox 7">
            <a:extLst>
              <a:ext uri="{FF2B5EF4-FFF2-40B4-BE49-F238E27FC236}">
                <a16:creationId xmlns:a16="http://schemas.microsoft.com/office/drawing/2014/main" id="{276C11AB-0149-04D4-6A85-33C73B1D86B3}"/>
              </a:ext>
            </a:extLst>
          </p:cNvPr>
          <p:cNvSpPr txBox="1"/>
          <p:nvPr/>
        </p:nvSpPr>
        <p:spPr>
          <a:xfrm>
            <a:off x="1181205" y="1521417"/>
            <a:ext cx="3175477" cy="2800767"/>
          </a:xfrm>
          <a:prstGeom prst="rect">
            <a:avLst/>
          </a:prstGeom>
          <a:noFill/>
        </p:spPr>
        <p:txBody>
          <a:bodyPr wrap="square" rtlCol="0">
            <a:spAutoFit/>
          </a:bodyPr>
          <a:lstStyle/>
          <a:p>
            <a:r>
              <a:rPr lang="en-US" sz="1600" b="0" i="0" dirty="0">
                <a:solidFill>
                  <a:srgbClr val="212121"/>
                </a:solidFill>
                <a:effectLst/>
                <a:highlight>
                  <a:srgbClr val="FFFFFF"/>
                </a:highlight>
                <a:latin typeface="Cambria" panose="02040503050406030204" pitchFamily="18" charset="0"/>
              </a:rPr>
              <a:t>The unconscious mind is still viewed by many psychological scientists as the shadow of a “real” conscious mind. Cognitive psychology equates the unconscious with subliminal. The unconscious mind is often viewed as the dream center, the place where fears are processed, and where basic needs ar</a:t>
            </a:r>
            <a:r>
              <a:rPr lang="en-US" sz="1600" dirty="0">
                <a:solidFill>
                  <a:srgbClr val="212121"/>
                </a:solidFill>
                <a:highlight>
                  <a:srgbClr val="FFFFFF"/>
                </a:highlight>
                <a:latin typeface="Cambria" panose="02040503050406030204" pitchFamily="18" charset="0"/>
              </a:rPr>
              <a:t>e met that override the conscious mind. </a:t>
            </a:r>
            <a:endParaRPr lang="en-US" sz="1600" dirty="0"/>
          </a:p>
        </p:txBody>
      </p:sp>
      <p:sp>
        <p:nvSpPr>
          <p:cNvPr id="9" name="TextBox 8">
            <a:extLst>
              <a:ext uri="{FF2B5EF4-FFF2-40B4-BE49-F238E27FC236}">
                <a16:creationId xmlns:a16="http://schemas.microsoft.com/office/drawing/2014/main" id="{364C0AFC-36A9-EF0A-63D6-A05C9F77F51B}"/>
              </a:ext>
            </a:extLst>
          </p:cNvPr>
          <p:cNvSpPr txBox="1"/>
          <p:nvPr/>
        </p:nvSpPr>
        <p:spPr>
          <a:xfrm>
            <a:off x="5676793" y="3396439"/>
            <a:ext cx="4140485" cy="3077766"/>
          </a:xfrm>
          <a:prstGeom prst="rect">
            <a:avLst/>
          </a:prstGeom>
          <a:noFill/>
        </p:spPr>
        <p:txBody>
          <a:bodyPr wrap="square" rtlCol="0">
            <a:spAutoFit/>
          </a:bodyPr>
          <a:lstStyle/>
          <a:p>
            <a:pPr algn="l" fontAlgn="base"/>
            <a:r>
              <a:rPr lang="en-US" sz="1600" b="0" i="0" dirty="0">
                <a:solidFill>
                  <a:srgbClr val="212121"/>
                </a:solidFill>
                <a:effectLst/>
              </a:rPr>
              <a:t>                 The conscious mind includes:</a:t>
            </a:r>
          </a:p>
          <a:p>
            <a:pPr algn="l" fontAlgn="base">
              <a:buFont typeface="Arial" panose="020B0604020202020204" pitchFamily="34" charset="0"/>
              <a:buChar char="•"/>
            </a:pPr>
            <a:r>
              <a:rPr lang="en-US" sz="1600" b="0" i="0" dirty="0">
                <a:solidFill>
                  <a:srgbClr val="212121"/>
                </a:solidFill>
                <a:effectLst/>
              </a:rPr>
              <a:t>Fantasies, Feelings</a:t>
            </a:r>
            <a:r>
              <a:rPr lang="en-US" sz="1600" dirty="0">
                <a:solidFill>
                  <a:srgbClr val="212121"/>
                </a:solidFill>
              </a:rPr>
              <a:t>, </a:t>
            </a:r>
            <a:r>
              <a:rPr lang="en-US" sz="1600" b="0" i="0" dirty="0">
                <a:solidFill>
                  <a:srgbClr val="212121"/>
                </a:solidFill>
                <a:effectLst/>
              </a:rPr>
              <a:t>Memories</a:t>
            </a:r>
            <a:r>
              <a:rPr lang="en-US" sz="1600" dirty="0">
                <a:solidFill>
                  <a:srgbClr val="212121"/>
                </a:solidFill>
              </a:rPr>
              <a:t>, </a:t>
            </a:r>
            <a:r>
              <a:rPr lang="en-US" sz="1600" b="0" i="0" dirty="0">
                <a:solidFill>
                  <a:srgbClr val="212121"/>
                </a:solidFill>
                <a:effectLst/>
              </a:rPr>
              <a:t>Perceptions, Self-Awareness, Sensations, and Thoughts</a:t>
            </a:r>
          </a:p>
          <a:p>
            <a:pPr algn="l" fontAlgn="base"/>
            <a:r>
              <a:rPr lang="en-US" sz="1600" b="0" i="0" dirty="0">
                <a:solidFill>
                  <a:srgbClr val="212121"/>
                </a:solidFill>
                <a:effectLst/>
              </a:rPr>
              <a:t>Essentially, it is anything that is in your current awareness. </a:t>
            </a:r>
            <a:r>
              <a:rPr lang="en-US" sz="1600" dirty="0"/>
              <a:t>The ego is the realistic part that mediates between the desires of the id and the super-ego. It operates on the reality principle, negotiating between the demands of the id and the limitations of the external world. The ego tries to satisfy the id's desires in socially acceptable ways.</a:t>
            </a:r>
            <a:endParaRPr lang="en-US" sz="1600" b="0" i="0" dirty="0">
              <a:solidFill>
                <a:srgbClr val="212121"/>
              </a:solidFill>
              <a:effectLst/>
            </a:endParaRPr>
          </a:p>
          <a:p>
            <a:endParaRPr lang="en-US" dirty="0"/>
          </a:p>
        </p:txBody>
      </p:sp>
    </p:spTree>
    <p:extLst>
      <p:ext uri="{BB962C8B-B14F-4D97-AF65-F5344CB8AC3E}">
        <p14:creationId xmlns:p14="http://schemas.microsoft.com/office/powerpoint/2010/main" val="11452333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What is a Hexagon? | 6 Sided Shape | How many sides?">
            <a:extLst>
              <a:ext uri="{FF2B5EF4-FFF2-40B4-BE49-F238E27FC236}">
                <a16:creationId xmlns:a16="http://schemas.microsoft.com/office/drawing/2014/main" id="{9D3DB3F1-B142-0108-99BA-DE9B811ED9B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957" y="0"/>
            <a:ext cx="6000750" cy="5534025"/>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What is a Hexagon? | 6 Sided Shape | How many sides?">
            <a:extLst>
              <a:ext uri="{FF2B5EF4-FFF2-40B4-BE49-F238E27FC236}">
                <a16:creationId xmlns:a16="http://schemas.microsoft.com/office/drawing/2014/main" id="{F61B9883-BD25-430D-10B1-02BD607329B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53" t="3269" r="253" b="7193"/>
          <a:stretch/>
        </p:blipFill>
        <p:spPr bwMode="auto">
          <a:xfrm rot="5400000">
            <a:off x="4733597" y="2344856"/>
            <a:ext cx="5945568" cy="4909521"/>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9A9EC436-0FD1-5DF3-621B-F02695A822FF}"/>
              </a:ext>
            </a:extLst>
          </p:cNvPr>
          <p:cNvSpPr txBox="1"/>
          <p:nvPr/>
        </p:nvSpPr>
        <p:spPr>
          <a:xfrm>
            <a:off x="1412696" y="735118"/>
            <a:ext cx="2527443" cy="707886"/>
          </a:xfrm>
          <a:prstGeom prst="rect">
            <a:avLst/>
          </a:prstGeom>
          <a:noFill/>
        </p:spPr>
        <p:txBody>
          <a:bodyPr wrap="square" rtlCol="0">
            <a:spAutoFit/>
          </a:bodyPr>
          <a:lstStyle/>
          <a:p>
            <a:pPr algn="ctr"/>
            <a:r>
              <a:rPr lang="en-US" sz="4000" b="1" u="sng" dirty="0"/>
              <a:t>Id</a:t>
            </a:r>
          </a:p>
        </p:txBody>
      </p:sp>
      <p:sp>
        <p:nvSpPr>
          <p:cNvPr id="7" name="TextBox 6">
            <a:extLst>
              <a:ext uri="{FF2B5EF4-FFF2-40B4-BE49-F238E27FC236}">
                <a16:creationId xmlns:a16="http://schemas.microsoft.com/office/drawing/2014/main" id="{97C03C9A-BB96-6126-106B-CA08FB7F598B}"/>
              </a:ext>
            </a:extLst>
          </p:cNvPr>
          <p:cNvSpPr txBox="1"/>
          <p:nvPr/>
        </p:nvSpPr>
        <p:spPr>
          <a:xfrm>
            <a:off x="6189739" y="3075913"/>
            <a:ext cx="2989017" cy="707886"/>
          </a:xfrm>
          <a:prstGeom prst="rect">
            <a:avLst/>
          </a:prstGeom>
          <a:noFill/>
        </p:spPr>
        <p:txBody>
          <a:bodyPr wrap="square" rtlCol="0">
            <a:spAutoFit/>
          </a:bodyPr>
          <a:lstStyle/>
          <a:p>
            <a:pPr algn="ctr"/>
            <a:r>
              <a:rPr lang="en-US" sz="4000" b="1" u="sng" dirty="0"/>
              <a:t>Super-ego</a:t>
            </a:r>
          </a:p>
        </p:txBody>
      </p:sp>
      <p:sp>
        <p:nvSpPr>
          <p:cNvPr id="8" name="TextBox 7">
            <a:extLst>
              <a:ext uri="{FF2B5EF4-FFF2-40B4-BE49-F238E27FC236}">
                <a16:creationId xmlns:a16="http://schemas.microsoft.com/office/drawing/2014/main" id="{276C11AB-0149-04D4-6A85-33C73B1D86B3}"/>
              </a:ext>
            </a:extLst>
          </p:cNvPr>
          <p:cNvSpPr txBox="1"/>
          <p:nvPr/>
        </p:nvSpPr>
        <p:spPr>
          <a:xfrm>
            <a:off x="1088297" y="1443004"/>
            <a:ext cx="3175477" cy="2308324"/>
          </a:xfrm>
          <a:prstGeom prst="rect">
            <a:avLst/>
          </a:prstGeom>
          <a:noFill/>
        </p:spPr>
        <p:txBody>
          <a:bodyPr wrap="square" rtlCol="0">
            <a:spAutoFit/>
          </a:bodyPr>
          <a:lstStyle/>
          <a:p>
            <a:r>
              <a:rPr lang="en-US" sz="1600" dirty="0"/>
              <a:t>The id is the primitive and instinctual part of the mind that contains sexual and aggressive drives and hidden memories. It operates on the pleasure principle, seeking immediate gratification of its desires without considering reality or consequences.</a:t>
            </a:r>
          </a:p>
        </p:txBody>
      </p:sp>
      <p:sp>
        <p:nvSpPr>
          <p:cNvPr id="9" name="TextBox 8">
            <a:extLst>
              <a:ext uri="{FF2B5EF4-FFF2-40B4-BE49-F238E27FC236}">
                <a16:creationId xmlns:a16="http://schemas.microsoft.com/office/drawing/2014/main" id="{364C0AFC-36A9-EF0A-63D6-A05C9F77F51B}"/>
              </a:ext>
            </a:extLst>
          </p:cNvPr>
          <p:cNvSpPr txBox="1"/>
          <p:nvPr/>
        </p:nvSpPr>
        <p:spPr>
          <a:xfrm>
            <a:off x="5676793" y="4040971"/>
            <a:ext cx="4140485" cy="1569660"/>
          </a:xfrm>
          <a:prstGeom prst="rect">
            <a:avLst/>
          </a:prstGeom>
          <a:noFill/>
        </p:spPr>
        <p:txBody>
          <a:bodyPr wrap="square" rtlCol="0">
            <a:spAutoFit/>
          </a:bodyPr>
          <a:lstStyle/>
          <a:p>
            <a:pPr algn="l" fontAlgn="base"/>
            <a:r>
              <a:rPr lang="en-US" sz="1600" dirty="0"/>
              <a:t>The super-ego is the moral component of the mind, incorporating the values and norms of society that are learned from parents and others. It acts as a conscience, guiding the ego to consider not just what is possible, but what is right and wrong.</a:t>
            </a:r>
            <a:endParaRPr lang="en-US" dirty="0"/>
          </a:p>
        </p:txBody>
      </p:sp>
    </p:spTree>
    <p:extLst>
      <p:ext uri="{BB962C8B-B14F-4D97-AF65-F5344CB8AC3E}">
        <p14:creationId xmlns:p14="http://schemas.microsoft.com/office/powerpoint/2010/main" val="20050335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What is a Hexagon? | 6 Sided Shape | How many sides?">
            <a:extLst>
              <a:ext uri="{FF2B5EF4-FFF2-40B4-BE49-F238E27FC236}">
                <a16:creationId xmlns:a16="http://schemas.microsoft.com/office/drawing/2014/main" id="{9D3DB3F1-B142-0108-99BA-DE9B811ED9B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957" y="0"/>
            <a:ext cx="6000750" cy="5534025"/>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What is a Hexagon? | 6 Sided Shape | How many sides?">
            <a:extLst>
              <a:ext uri="{FF2B5EF4-FFF2-40B4-BE49-F238E27FC236}">
                <a16:creationId xmlns:a16="http://schemas.microsoft.com/office/drawing/2014/main" id="{F61B9883-BD25-430D-10B1-02BD607329B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53" t="3269" r="253" b="7193"/>
          <a:stretch/>
        </p:blipFill>
        <p:spPr bwMode="auto">
          <a:xfrm rot="5400000">
            <a:off x="4733597" y="2344856"/>
            <a:ext cx="5945568" cy="4909521"/>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9A9EC436-0FD1-5DF3-621B-F02695A822FF}"/>
              </a:ext>
            </a:extLst>
          </p:cNvPr>
          <p:cNvSpPr txBox="1"/>
          <p:nvPr/>
        </p:nvSpPr>
        <p:spPr>
          <a:xfrm>
            <a:off x="1037849" y="1234550"/>
            <a:ext cx="3277137" cy="707886"/>
          </a:xfrm>
          <a:prstGeom prst="rect">
            <a:avLst/>
          </a:prstGeom>
          <a:noFill/>
        </p:spPr>
        <p:txBody>
          <a:bodyPr wrap="square" lIns="91440" tIns="45720" rIns="91440" bIns="45720" rtlCol="0" anchor="t">
            <a:spAutoFit/>
          </a:bodyPr>
          <a:lstStyle/>
          <a:p>
            <a:pPr algn="ctr"/>
            <a:r>
              <a:rPr lang="en-US" sz="4000" b="1" u="sng" dirty="0"/>
              <a:t>Psychopathy</a:t>
            </a:r>
          </a:p>
        </p:txBody>
      </p:sp>
      <p:sp>
        <p:nvSpPr>
          <p:cNvPr id="7" name="TextBox 6">
            <a:extLst>
              <a:ext uri="{FF2B5EF4-FFF2-40B4-BE49-F238E27FC236}">
                <a16:creationId xmlns:a16="http://schemas.microsoft.com/office/drawing/2014/main" id="{97C03C9A-BB96-6126-106B-CA08FB7F598B}"/>
              </a:ext>
            </a:extLst>
          </p:cNvPr>
          <p:cNvSpPr txBox="1"/>
          <p:nvPr/>
        </p:nvSpPr>
        <p:spPr>
          <a:xfrm>
            <a:off x="6114668" y="3171517"/>
            <a:ext cx="3292756" cy="707886"/>
          </a:xfrm>
          <a:prstGeom prst="rect">
            <a:avLst/>
          </a:prstGeom>
          <a:noFill/>
        </p:spPr>
        <p:txBody>
          <a:bodyPr wrap="square" lIns="91440" tIns="45720" rIns="91440" bIns="45720" rtlCol="0" anchor="t">
            <a:spAutoFit/>
          </a:bodyPr>
          <a:lstStyle/>
          <a:p>
            <a:pPr algn="ctr"/>
            <a:r>
              <a:rPr lang="en-US" sz="4000" b="1" u="sng" dirty="0"/>
              <a:t>Sociopathy</a:t>
            </a:r>
          </a:p>
        </p:txBody>
      </p:sp>
      <p:sp>
        <p:nvSpPr>
          <p:cNvPr id="8" name="TextBox 7">
            <a:extLst>
              <a:ext uri="{FF2B5EF4-FFF2-40B4-BE49-F238E27FC236}">
                <a16:creationId xmlns:a16="http://schemas.microsoft.com/office/drawing/2014/main" id="{276C11AB-0149-04D4-6A85-33C73B1D86B3}"/>
              </a:ext>
            </a:extLst>
          </p:cNvPr>
          <p:cNvSpPr txBox="1"/>
          <p:nvPr/>
        </p:nvSpPr>
        <p:spPr>
          <a:xfrm>
            <a:off x="1088297" y="1942435"/>
            <a:ext cx="3175477" cy="2308324"/>
          </a:xfrm>
          <a:prstGeom prst="rect">
            <a:avLst/>
          </a:prstGeom>
          <a:noFill/>
        </p:spPr>
        <p:txBody>
          <a:bodyPr wrap="square" lIns="91440" tIns="45720" rIns="91440" bIns="45720" rtlCol="0" anchor="t">
            <a:spAutoFit/>
          </a:bodyPr>
          <a:lstStyle/>
          <a:p>
            <a:r>
              <a:rPr lang="en-US" dirty="0">
                <a:solidFill>
                  <a:srgbClr val="474747"/>
                </a:solidFill>
                <a:highlight>
                  <a:srgbClr val="FFFFFF"/>
                </a:highlight>
                <a:latin typeface="Aptos"/>
                <a:ea typeface="Roboto"/>
                <a:cs typeface="Roboto"/>
              </a:rPr>
              <a:t>A</a:t>
            </a:r>
            <a:r>
              <a:rPr lang="en-US" b="0" i="0" dirty="0">
                <a:solidFill>
                  <a:srgbClr val="474747"/>
                </a:solidFill>
                <a:effectLst/>
                <a:highlight>
                  <a:srgbClr val="FFFFFF"/>
                </a:highlight>
                <a:latin typeface="Aptos"/>
                <a:ea typeface="Roboto"/>
                <a:cs typeface="Roboto"/>
              </a:rPr>
              <a:t> </a:t>
            </a:r>
            <a:r>
              <a:rPr lang="en-US" dirty="0">
                <a:solidFill>
                  <a:srgbClr val="474747"/>
                </a:solidFill>
                <a:highlight>
                  <a:srgbClr val="FFFFFF"/>
                </a:highlight>
                <a:latin typeface="Aptos"/>
                <a:ea typeface="Roboto"/>
                <a:cs typeface="Roboto"/>
              </a:rPr>
              <a:t>personality construct characterized by impaired empathy and remorse, and bold, disinhibited and egocentric traits, masked by superficial charm and </a:t>
            </a:r>
            <a:r>
              <a:rPr lang="en-US" b="0" i="0" dirty="0">
                <a:solidFill>
                  <a:srgbClr val="474747"/>
                </a:solidFill>
                <a:effectLst/>
                <a:highlight>
                  <a:srgbClr val="FFFFFF"/>
                </a:highlight>
                <a:latin typeface="Aptos"/>
                <a:ea typeface="Roboto"/>
                <a:cs typeface="Roboto"/>
              </a:rPr>
              <a:t>the </a:t>
            </a:r>
            <a:r>
              <a:rPr lang="en-US" dirty="0">
                <a:solidFill>
                  <a:srgbClr val="474747"/>
                </a:solidFill>
                <a:highlight>
                  <a:srgbClr val="FFFFFF"/>
                </a:highlight>
                <a:latin typeface="Aptos"/>
                <a:ea typeface="Roboto"/>
                <a:cs typeface="Roboto"/>
              </a:rPr>
              <a:t>outward appearance </a:t>
            </a:r>
            <a:r>
              <a:rPr lang="en-US" b="0" i="0" dirty="0">
                <a:solidFill>
                  <a:srgbClr val="474747"/>
                </a:solidFill>
                <a:effectLst/>
                <a:highlight>
                  <a:srgbClr val="FFFFFF"/>
                </a:highlight>
                <a:latin typeface="Aptos"/>
                <a:ea typeface="Roboto"/>
                <a:cs typeface="Roboto"/>
              </a:rPr>
              <a:t>of</a:t>
            </a:r>
            <a:r>
              <a:rPr lang="en-US" dirty="0">
                <a:solidFill>
                  <a:srgbClr val="474747"/>
                </a:solidFill>
                <a:highlight>
                  <a:srgbClr val="FFFFFF"/>
                </a:highlight>
                <a:latin typeface="Aptos"/>
                <a:ea typeface="Roboto"/>
                <a:cs typeface="Roboto"/>
              </a:rPr>
              <a:t> apparent normalcy</a:t>
            </a:r>
            <a:r>
              <a:rPr lang="en-US" b="0" i="0" strike="noStrike" dirty="0">
                <a:solidFill>
                  <a:srgbClr val="474747"/>
                </a:solidFill>
                <a:effectLst/>
                <a:highlight>
                  <a:srgbClr val="FFFFFF"/>
                </a:highlight>
                <a:latin typeface="Aptos"/>
                <a:ea typeface="Roboto"/>
                <a:cs typeface="Roboto"/>
              </a:rPr>
              <a:t>.</a:t>
            </a:r>
            <a:endParaRPr lang="en-US" dirty="0">
              <a:solidFill>
                <a:srgbClr val="474747"/>
              </a:solidFill>
              <a:latin typeface="Aptos"/>
              <a:ea typeface="Roboto"/>
              <a:cs typeface="Roboto"/>
            </a:endParaRPr>
          </a:p>
        </p:txBody>
      </p:sp>
      <p:sp>
        <p:nvSpPr>
          <p:cNvPr id="9" name="TextBox 8">
            <a:extLst>
              <a:ext uri="{FF2B5EF4-FFF2-40B4-BE49-F238E27FC236}">
                <a16:creationId xmlns:a16="http://schemas.microsoft.com/office/drawing/2014/main" id="{364C0AFC-36A9-EF0A-63D6-A05C9F77F51B}"/>
              </a:ext>
            </a:extLst>
          </p:cNvPr>
          <p:cNvSpPr txBox="1"/>
          <p:nvPr/>
        </p:nvSpPr>
        <p:spPr>
          <a:xfrm>
            <a:off x="6175042" y="4253976"/>
            <a:ext cx="3175477" cy="1477328"/>
          </a:xfrm>
          <a:prstGeom prst="rect">
            <a:avLst/>
          </a:prstGeom>
          <a:noFill/>
        </p:spPr>
        <p:txBody>
          <a:bodyPr wrap="square" lIns="91440" tIns="45720" rIns="91440" bIns="45720" rtlCol="0" anchor="t">
            <a:spAutoFit/>
          </a:bodyPr>
          <a:lstStyle/>
          <a:p>
            <a:r>
              <a:rPr lang="en-US" dirty="0">
                <a:solidFill>
                  <a:srgbClr val="2C2D30"/>
                </a:solidFill>
                <a:highlight>
                  <a:srgbClr val="FFFFFF"/>
                </a:highlight>
                <a:latin typeface="Aptos"/>
                <a:ea typeface="+mn-lt"/>
                <a:cs typeface="+mn-lt"/>
              </a:rPr>
              <a:t>A pattern of antisocial behaviors and attitudes, including manipulation, deceit, aggression, and </a:t>
            </a:r>
            <a:r>
              <a:rPr lang="en-US" b="0" i="0" dirty="0">
                <a:solidFill>
                  <a:srgbClr val="2C2D30"/>
                </a:solidFill>
                <a:effectLst/>
                <a:highlight>
                  <a:srgbClr val="FFFFFF"/>
                </a:highlight>
                <a:latin typeface="Aptos"/>
                <a:ea typeface="+mn-lt"/>
                <a:cs typeface="+mn-lt"/>
              </a:rPr>
              <a:t>a </a:t>
            </a:r>
            <a:r>
              <a:rPr lang="en-US" dirty="0">
                <a:solidFill>
                  <a:srgbClr val="2C2D30"/>
                </a:solidFill>
                <a:highlight>
                  <a:srgbClr val="FFFFFF"/>
                </a:highlight>
                <a:latin typeface="Aptos"/>
                <a:ea typeface="+mn-lt"/>
                <a:cs typeface="+mn-lt"/>
              </a:rPr>
              <a:t>lack </a:t>
            </a:r>
            <a:r>
              <a:rPr lang="en-US" b="0" i="0" dirty="0">
                <a:solidFill>
                  <a:srgbClr val="2C2D30"/>
                </a:solidFill>
                <a:effectLst/>
                <a:highlight>
                  <a:srgbClr val="FFFFFF"/>
                </a:highlight>
                <a:latin typeface="Aptos"/>
                <a:ea typeface="+mn-lt"/>
                <a:cs typeface="+mn-lt"/>
              </a:rPr>
              <a:t>of</a:t>
            </a:r>
            <a:r>
              <a:rPr lang="en-US" dirty="0">
                <a:solidFill>
                  <a:srgbClr val="2C2D30"/>
                </a:solidFill>
                <a:highlight>
                  <a:srgbClr val="FFFFFF"/>
                </a:highlight>
                <a:latin typeface="Aptos"/>
                <a:ea typeface="+mn-lt"/>
                <a:cs typeface="+mn-lt"/>
              </a:rPr>
              <a:t> empathy for others</a:t>
            </a:r>
            <a:r>
              <a:rPr lang="en-US" b="0" i="0" strike="noStrike" dirty="0">
                <a:solidFill>
                  <a:srgbClr val="2C2D30"/>
                </a:solidFill>
                <a:effectLst/>
                <a:highlight>
                  <a:srgbClr val="FFFFFF"/>
                </a:highlight>
                <a:latin typeface="Aptos"/>
                <a:ea typeface="+mn-lt"/>
                <a:cs typeface="+mn-lt"/>
              </a:rPr>
              <a:t>.</a:t>
            </a:r>
            <a:endParaRPr lang="en-US">
              <a:solidFill>
                <a:srgbClr val="2C2D30"/>
              </a:solidFill>
              <a:latin typeface="Aptos"/>
              <a:ea typeface="+mn-lt"/>
              <a:cs typeface="+mn-lt"/>
            </a:endParaRPr>
          </a:p>
        </p:txBody>
      </p:sp>
    </p:spTree>
    <p:extLst>
      <p:ext uri="{BB962C8B-B14F-4D97-AF65-F5344CB8AC3E}">
        <p14:creationId xmlns:p14="http://schemas.microsoft.com/office/powerpoint/2010/main" val="16267020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What is a Hexagon? | 6 Sided Shape | How many sides?">
            <a:extLst>
              <a:ext uri="{FF2B5EF4-FFF2-40B4-BE49-F238E27FC236}">
                <a16:creationId xmlns:a16="http://schemas.microsoft.com/office/drawing/2014/main" id="{9D3DB3F1-B142-0108-99BA-DE9B811ED9B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957" y="0"/>
            <a:ext cx="6000750" cy="5534025"/>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What is a Hexagon? | 6 Sided Shape | How many sides?">
            <a:extLst>
              <a:ext uri="{FF2B5EF4-FFF2-40B4-BE49-F238E27FC236}">
                <a16:creationId xmlns:a16="http://schemas.microsoft.com/office/drawing/2014/main" id="{F61B9883-BD25-430D-10B1-02BD607329B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53" t="3269" r="253" b="7193"/>
          <a:stretch/>
        </p:blipFill>
        <p:spPr bwMode="auto">
          <a:xfrm rot="5400000">
            <a:off x="4733597" y="2344856"/>
            <a:ext cx="5945568" cy="4909521"/>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9A9EC436-0FD1-5DF3-621B-F02695A822FF}"/>
              </a:ext>
            </a:extLst>
          </p:cNvPr>
          <p:cNvSpPr txBox="1"/>
          <p:nvPr/>
        </p:nvSpPr>
        <p:spPr>
          <a:xfrm>
            <a:off x="1037849" y="750726"/>
            <a:ext cx="3277137" cy="1323439"/>
          </a:xfrm>
          <a:prstGeom prst="rect">
            <a:avLst/>
          </a:prstGeom>
          <a:noFill/>
        </p:spPr>
        <p:txBody>
          <a:bodyPr wrap="square" lIns="91440" tIns="45720" rIns="91440" bIns="45720" rtlCol="0" anchor="t">
            <a:spAutoFit/>
          </a:bodyPr>
          <a:lstStyle/>
          <a:p>
            <a:pPr algn="ctr"/>
            <a:r>
              <a:rPr lang="en-US" sz="4000" b="1" u="sng" dirty="0"/>
              <a:t>Attachment</a:t>
            </a:r>
          </a:p>
          <a:p>
            <a:pPr algn="ctr"/>
            <a:r>
              <a:rPr lang="en-US" sz="4000" b="1" u="sng" dirty="0"/>
              <a:t>Theory</a:t>
            </a:r>
          </a:p>
        </p:txBody>
      </p:sp>
      <p:sp>
        <p:nvSpPr>
          <p:cNvPr id="7" name="TextBox 6">
            <a:extLst>
              <a:ext uri="{FF2B5EF4-FFF2-40B4-BE49-F238E27FC236}">
                <a16:creationId xmlns:a16="http://schemas.microsoft.com/office/drawing/2014/main" id="{97C03C9A-BB96-6126-106B-CA08FB7F598B}"/>
              </a:ext>
            </a:extLst>
          </p:cNvPr>
          <p:cNvSpPr txBox="1"/>
          <p:nvPr/>
        </p:nvSpPr>
        <p:spPr>
          <a:xfrm>
            <a:off x="6302091" y="3093481"/>
            <a:ext cx="2824197" cy="707886"/>
          </a:xfrm>
          <a:prstGeom prst="rect">
            <a:avLst/>
          </a:prstGeom>
          <a:noFill/>
        </p:spPr>
        <p:txBody>
          <a:bodyPr wrap="square" lIns="91440" tIns="45720" rIns="91440" bIns="45720" rtlCol="0" anchor="t">
            <a:spAutoFit/>
          </a:bodyPr>
          <a:lstStyle/>
          <a:p>
            <a:pPr algn="ctr"/>
            <a:r>
              <a:rPr lang="en-US" sz="4000" b="1" u="sng" dirty="0"/>
              <a:t>Narcissism</a:t>
            </a:r>
          </a:p>
        </p:txBody>
      </p:sp>
      <p:sp>
        <p:nvSpPr>
          <p:cNvPr id="8" name="TextBox 7">
            <a:extLst>
              <a:ext uri="{FF2B5EF4-FFF2-40B4-BE49-F238E27FC236}">
                <a16:creationId xmlns:a16="http://schemas.microsoft.com/office/drawing/2014/main" id="{276C11AB-0149-04D4-6A85-33C73B1D86B3}"/>
              </a:ext>
            </a:extLst>
          </p:cNvPr>
          <p:cNvSpPr txBox="1"/>
          <p:nvPr/>
        </p:nvSpPr>
        <p:spPr>
          <a:xfrm>
            <a:off x="1150772" y="1942435"/>
            <a:ext cx="3175477" cy="2308324"/>
          </a:xfrm>
          <a:prstGeom prst="rect">
            <a:avLst/>
          </a:prstGeom>
          <a:noFill/>
        </p:spPr>
        <p:txBody>
          <a:bodyPr wrap="square" lIns="91440" tIns="45720" rIns="91440" bIns="45720" rtlCol="0" anchor="t">
            <a:spAutoFit/>
          </a:bodyPr>
          <a:lstStyle/>
          <a:p>
            <a:r>
              <a:rPr lang="en-US" dirty="0">
                <a:solidFill>
                  <a:srgbClr val="474747"/>
                </a:solidFill>
                <a:highlight>
                  <a:srgbClr val="FFFFFF"/>
                </a:highlight>
                <a:ea typeface="+mn-lt"/>
                <a:cs typeface="+mn-lt"/>
              </a:rPr>
              <a:t> The theory that humans are born with a need to form a close emotional bond with a caregiver and that such a bond will develop during the first six months of a child's life if the caregiver is appropriately responsive.</a:t>
            </a:r>
            <a:endParaRPr lang="en-US" dirty="0"/>
          </a:p>
        </p:txBody>
      </p:sp>
      <p:sp>
        <p:nvSpPr>
          <p:cNvPr id="9" name="TextBox 8">
            <a:extLst>
              <a:ext uri="{FF2B5EF4-FFF2-40B4-BE49-F238E27FC236}">
                <a16:creationId xmlns:a16="http://schemas.microsoft.com/office/drawing/2014/main" id="{364C0AFC-36A9-EF0A-63D6-A05C9F77F51B}"/>
              </a:ext>
            </a:extLst>
          </p:cNvPr>
          <p:cNvSpPr txBox="1"/>
          <p:nvPr/>
        </p:nvSpPr>
        <p:spPr>
          <a:xfrm>
            <a:off x="5815815" y="3816973"/>
            <a:ext cx="4034501" cy="2308324"/>
          </a:xfrm>
          <a:prstGeom prst="rect">
            <a:avLst/>
          </a:prstGeom>
          <a:noFill/>
        </p:spPr>
        <p:txBody>
          <a:bodyPr wrap="square" lIns="91440" tIns="45720" rIns="91440" bIns="45720" rtlCol="0" anchor="t">
            <a:spAutoFit/>
          </a:bodyPr>
          <a:lstStyle/>
          <a:p>
            <a:r>
              <a:rPr lang="en-US" dirty="0">
                <a:solidFill>
                  <a:srgbClr val="474747"/>
                </a:solidFill>
                <a:highlight>
                  <a:srgbClr val="FFFFFF"/>
                </a:highlight>
                <a:ea typeface="+mn-lt"/>
                <a:cs typeface="+mn-lt"/>
              </a:rPr>
              <a:t>A</a:t>
            </a:r>
            <a:r>
              <a:rPr lang="en-US" b="0" i="0" dirty="0">
                <a:solidFill>
                  <a:srgbClr val="474747"/>
                </a:solidFill>
                <a:effectLst/>
                <a:highlight>
                  <a:srgbClr val="FFFFFF"/>
                </a:highlight>
                <a:ea typeface="+mn-lt"/>
                <a:cs typeface="+mn-lt"/>
              </a:rPr>
              <a:t> </a:t>
            </a:r>
            <a:r>
              <a:rPr lang="en-US" dirty="0">
                <a:solidFill>
                  <a:srgbClr val="474747"/>
                </a:solidFill>
                <a:highlight>
                  <a:srgbClr val="FFFFFF"/>
                </a:highlight>
                <a:ea typeface="+mn-lt"/>
                <a:cs typeface="+mn-lt"/>
              </a:rPr>
              <a:t>mental health condition in which </a:t>
            </a:r>
            <a:r>
              <a:rPr lang="en-US" dirty="0">
                <a:solidFill>
                  <a:srgbClr val="040C28"/>
                </a:solidFill>
                <a:highlight>
                  <a:srgbClr val="FFFFFF"/>
                </a:highlight>
                <a:ea typeface="+mn-lt"/>
                <a:cs typeface="+mn-lt"/>
              </a:rPr>
              <a:t>people have an unreasonably high sense of their own importance</a:t>
            </a:r>
            <a:r>
              <a:rPr lang="en-US" dirty="0">
                <a:solidFill>
                  <a:srgbClr val="474747"/>
                </a:solidFill>
                <a:highlight>
                  <a:srgbClr val="FFFFFF"/>
                </a:highlight>
                <a:ea typeface="+mn-lt"/>
                <a:cs typeface="+mn-lt"/>
              </a:rPr>
              <a:t>. They need and seek too much attention and want people to admire them. People with this disorder may lack the ability to understand or care about </a:t>
            </a:r>
            <a:r>
              <a:rPr lang="en-US" b="0" i="0" dirty="0">
                <a:solidFill>
                  <a:srgbClr val="474747"/>
                </a:solidFill>
                <a:effectLst/>
                <a:highlight>
                  <a:srgbClr val="FFFFFF"/>
                </a:highlight>
                <a:ea typeface="+mn-lt"/>
                <a:cs typeface="+mn-lt"/>
              </a:rPr>
              <a:t>the </a:t>
            </a:r>
            <a:r>
              <a:rPr lang="en-US" dirty="0">
                <a:solidFill>
                  <a:srgbClr val="474747"/>
                </a:solidFill>
                <a:highlight>
                  <a:srgbClr val="FFFFFF"/>
                </a:highlight>
                <a:ea typeface="+mn-lt"/>
                <a:cs typeface="+mn-lt"/>
              </a:rPr>
              <a:t>feelings </a:t>
            </a:r>
            <a:r>
              <a:rPr lang="en-US" b="0" i="0" dirty="0">
                <a:solidFill>
                  <a:srgbClr val="474747"/>
                </a:solidFill>
                <a:effectLst/>
                <a:highlight>
                  <a:srgbClr val="FFFFFF"/>
                </a:highlight>
                <a:ea typeface="+mn-lt"/>
                <a:cs typeface="+mn-lt"/>
              </a:rPr>
              <a:t>of</a:t>
            </a:r>
            <a:r>
              <a:rPr lang="en-US" dirty="0">
                <a:solidFill>
                  <a:srgbClr val="474747"/>
                </a:solidFill>
                <a:highlight>
                  <a:srgbClr val="FFFFFF"/>
                </a:highlight>
                <a:ea typeface="+mn-lt"/>
                <a:cs typeface="+mn-lt"/>
              </a:rPr>
              <a:t> others</a:t>
            </a:r>
            <a:r>
              <a:rPr lang="en-US" b="0" i="0" strike="noStrike" dirty="0">
                <a:solidFill>
                  <a:srgbClr val="474747"/>
                </a:solidFill>
                <a:effectLst/>
                <a:highlight>
                  <a:srgbClr val="FFFFFF"/>
                </a:highlight>
                <a:ea typeface="+mn-lt"/>
                <a:cs typeface="+mn-lt"/>
              </a:rPr>
              <a:t>.</a:t>
            </a:r>
            <a:endParaRPr lang="en-US" dirty="0">
              <a:solidFill>
                <a:srgbClr val="474747"/>
              </a:solidFill>
              <a:ea typeface="+mn-lt"/>
              <a:cs typeface="+mn-lt"/>
            </a:endParaRPr>
          </a:p>
        </p:txBody>
      </p:sp>
    </p:spTree>
    <p:extLst>
      <p:ext uri="{BB962C8B-B14F-4D97-AF65-F5344CB8AC3E}">
        <p14:creationId xmlns:p14="http://schemas.microsoft.com/office/powerpoint/2010/main" val="35081990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What is a Hexagon? | 6 Sided Shape | How many sides?">
            <a:extLst>
              <a:ext uri="{FF2B5EF4-FFF2-40B4-BE49-F238E27FC236}">
                <a16:creationId xmlns:a16="http://schemas.microsoft.com/office/drawing/2014/main" id="{9D3DB3F1-B142-0108-99BA-DE9B811ED9B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957" y="0"/>
            <a:ext cx="6000750" cy="5534025"/>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What is a Hexagon? | 6 Sided Shape | How many sides?">
            <a:extLst>
              <a:ext uri="{FF2B5EF4-FFF2-40B4-BE49-F238E27FC236}">
                <a16:creationId xmlns:a16="http://schemas.microsoft.com/office/drawing/2014/main" id="{F61B9883-BD25-430D-10B1-02BD607329B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53" t="3269" r="253" b="7193"/>
          <a:stretch/>
        </p:blipFill>
        <p:spPr bwMode="auto">
          <a:xfrm rot="5400000">
            <a:off x="4733597" y="2344856"/>
            <a:ext cx="5945568" cy="4909521"/>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9A9EC436-0FD1-5DF3-621B-F02695A822FF}"/>
              </a:ext>
            </a:extLst>
          </p:cNvPr>
          <p:cNvSpPr txBox="1"/>
          <p:nvPr/>
        </p:nvSpPr>
        <p:spPr>
          <a:xfrm>
            <a:off x="1037849" y="1234550"/>
            <a:ext cx="3277137" cy="1323439"/>
          </a:xfrm>
          <a:prstGeom prst="rect">
            <a:avLst/>
          </a:prstGeom>
          <a:noFill/>
        </p:spPr>
        <p:txBody>
          <a:bodyPr wrap="square" lIns="91440" tIns="45720" rIns="91440" bIns="45720" rtlCol="0" anchor="t">
            <a:spAutoFit/>
          </a:bodyPr>
          <a:lstStyle/>
          <a:p>
            <a:pPr algn="ctr"/>
            <a:r>
              <a:rPr lang="en-US" sz="4000" b="1" u="sng" dirty="0"/>
              <a:t>Generational Trauma</a:t>
            </a:r>
          </a:p>
        </p:txBody>
      </p:sp>
      <p:sp>
        <p:nvSpPr>
          <p:cNvPr id="7" name="TextBox 6">
            <a:extLst>
              <a:ext uri="{FF2B5EF4-FFF2-40B4-BE49-F238E27FC236}">
                <a16:creationId xmlns:a16="http://schemas.microsoft.com/office/drawing/2014/main" id="{97C03C9A-BB96-6126-106B-CA08FB7F598B}"/>
              </a:ext>
            </a:extLst>
          </p:cNvPr>
          <p:cNvSpPr txBox="1"/>
          <p:nvPr/>
        </p:nvSpPr>
        <p:spPr>
          <a:xfrm>
            <a:off x="6181825" y="3524691"/>
            <a:ext cx="3065412" cy="707886"/>
          </a:xfrm>
          <a:prstGeom prst="rect">
            <a:avLst/>
          </a:prstGeom>
          <a:noFill/>
        </p:spPr>
        <p:txBody>
          <a:bodyPr wrap="square" lIns="91440" tIns="45720" rIns="91440" bIns="45720" rtlCol="0" anchor="t">
            <a:spAutoFit/>
          </a:bodyPr>
          <a:lstStyle/>
          <a:p>
            <a:pPr algn="ctr"/>
            <a:r>
              <a:rPr lang="en-US" sz="4000" b="1" u="sng" dirty="0"/>
              <a:t>Resilience</a:t>
            </a:r>
          </a:p>
        </p:txBody>
      </p:sp>
      <p:sp>
        <p:nvSpPr>
          <p:cNvPr id="9" name="TextBox 8">
            <a:extLst>
              <a:ext uri="{FF2B5EF4-FFF2-40B4-BE49-F238E27FC236}">
                <a16:creationId xmlns:a16="http://schemas.microsoft.com/office/drawing/2014/main" id="{364C0AFC-36A9-EF0A-63D6-A05C9F77F51B}"/>
              </a:ext>
            </a:extLst>
          </p:cNvPr>
          <p:cNvSpPr txBox="1"/>
          <p:nvPr/>
        </p:nvSpPr>
        <p:spPr>
          <a:xfrm>
            <a:off x="6119302" y="4476992"/>
            <a:ext cx="3175477" cy="1200329"/>
          </a:xfrm>
          <a:prstGeom prst="rect">
            <a:avLst/>
          </a:prstGeom>
          <a:noFill/>
        </p:spPr>
        <p:txBody>
          <a:bodyPr wrap="square" lIns="91440" tIns="45720" rIns="91440" bIns="45720" rtlCol="0" anchor="t">
            <a:spAutoFit/>
          </a:bodyPr>
          <a:lstStyle/>
          <a:p>
            <a:r>
              <a:rPr lang="en-US" dirty="0">
                <a:solidFill>
                  <a:srgbClr val="474747"/>
                </a:solidFill>
                <a:highlight>
                  <a:srgbClr val="FFFFFF"/>
                </a:highlight>
                <a:latin typeface="Aptos"/>
                <a:ea typeface="Roboto"/>
                <a:cs typeface="Roboto"/>
              </a:rPr>
              <a:t>The ability to cope mentally and emotionally with </a:t>
            </a:r>
            <a:r>
              <a:rPr lang="en-US" b="0" i="0" dirty="0">
                <a:solidFill>
                  <a:srgbClr val="474747"/>
                </a:solidFill>
                <a:effectLst/>
                <a:highlight>
                  <a:srgbClr val="FFFFFF"/>
                </a:highlight>
                <a:latin typeface="Aptos"/>
                <a:ea typeface="Roboto"/>
                <a:cs typeface="Roboto"/>
              </a:rPr>
              <a:t>a </a:t>
            </a:r>
            <a:r>
              <a:rPr lang="en-US" dirty="0">
                <a:solidFill>
                  <a:srgbClr val="474747"/>
                </a:solidFill>
                <a:highlight>
                  <a:srgbClr val="FFFFFF"/>
                </a:highlight>
                <a:latin typeface="Aptos"/>
                <a:ea typeface="Roboto"/>
                <a:cs typeface="Roboto"/>
              </a:rPr>
              <a:t>crisis, or to return to pre-crisis status quickly</a:t>
            </a:r>
            <a:r>
              <a:rPr lang="en-US" b="0" i="0" strike="noStrike" dirty="0">
                <a:solidFill>
                  <a:srgbClr val="474747"/>
                </a:solidFill>
                <a:effectLst/>
                <a:highlight>
                  <a:srgbClr val="FFFFFF"/>
                </a:highlight>
                <a:latin typeface="Aptos"/>
                <a:ea typeface="Roboto"/>
                <a:cs typeface="Roboto"/>
              </a:rPr>
              <a:t>.</a:t>
            </a:r>
            <a:endParaRPr lang="en-US">
              <a:solidFill>
                <a:srgbClr val="474747"/>
              </a:solidFill>
              <a:latin typeface="Aptos"/>
              <a:ea typeface="Roboto"/>
              <a:cs typeface="Roboto"/>
            </a:endParaRPr>
          </a:p>
        </p:txBody>
      </p:sp>
      <p:sp>
        <p:nvSpPr>
          <p:cNvPr id="2" name="TextBox 1">
            <a:extLst>
              <a:ext uri="{FF2B5EF4-FFF2-40B4-BE49-F238E27FC236}">
                <a16:creationId xmlns:a16="http://schemas.microsoft.com/office/drawing/2014/main" id="{88F4E776-60F5-73CF-0DDC-4D9DB033B8CF}"/>
              </a:ext>
            </a:extLst>
          </p:cNvPr>
          <p:cNvSpPr txBox="1"/>
          <p:nvPr/>
        </p:nvSpPr>
        <p:spPr>
          <a:xfrm>
            <a:off x="1032961" y="2549585"/>
            <a:ext cx="3493097" cy="147732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solidFill>
                  <a:srgbClr val="333333"/>
                </a:solidFill>
                <a:ea typeface="+mn-lt"/>
                <a:cs typeface="+mn-lt"/>
              </a:rPr>
              <a:t> Psychological damage caused by exposure to a traumatic event or collection of events experienced by previous generations in a family or community</a:t>
            </a:r>
            <a:endParaRPr lang="en-US" dirty="0">
              <a:ea typeface="+mn-lt"/>
              <a:cs typeface="+mn-lt"/>
            </a:endParaRPr>
          </a:p>
        </p:txBody>
      </p:sp>
    </p:spTree>
    <p:extLst>
      <p:ext uri="{BB962C8B-B14F-4D97-AF65-F5344CB8AC3E}">
        <p14:creationId xmlns:p14="http://schemas.microsoft.com/office/powerpoint/2010/main" val="31892943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What is a Hexagon? | 6 Sided Shape | How many sides?">
            <a:extLst>
              <a:ext uri="{FF2B5EF4-FFF2-40B4-BE49-F238E27FC236}">
                <a16:creationId xmlns:a16="http://schemas.microsoft.com/office/drawing/2014/main" id="{9D3DB3F1-B142-0108-99BA-DE9B811ED9B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957" y="0"/>
            <a:ext cx="6000750" cy="5534025"/>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What is a Hexagon? | 6 Sided Shape | How many sides?">
            <a:extLst>
              <a:ext uri="{FF2B5EF4-FFF2-40B4-BE49-F238E27FC236}">
                <a16:creationId xmlns:a16="http://schemas.microsoft.com/office/drawing/2014/main" id="{F61B9883-BD25-430D-10B1-02BD607329B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53" t="3269" r="253" b="7193"/>
          <a:stretch/>
        </p:blipFill>
        <p:spPr bwMode="auto">
          <a:xfrm rot="5400000">
            <a:off x="4733597" y="2344856"/>
            <a:ext cx="5945568" cy="4909521"/>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9A9EC436-0FD1-5DF3-621B-F02695A822FF}"/>
              </a:ext>
            </a:extLst>
          </p:cNvPr>
          <p:cNvSpPr txBox="1"/>
          <p:nvPr/>
        </p:nvSpPr>
        <p:spPr>
          <a:xfrm>
            <a:off x="741094" y="1359408"/>
            <a:ext cx="3948739" cy="707886"/>
          </a:xfrm>
          <a:prstGeom prst="rect">
            <a:avLst/>
          </a:prstGeom>
          <a:noFill/>
        </p:spPr>
        <p:txBody>
          <a:bodyPr wrap="square" lIns="91440" tIns="45720" rIns="91440" bIns="45720" rtlCol="0" anchor="t">
            <a:spAutoFit/>
          </a:bodyPr>
          <a:lstStyle/>
          <a:p>
            <a:pPr algn="ctr"/>
            <a:r>
              <a:rPr lang="en-US" sz="4000" b="1" u="sng" dirty="0"/>
              <a:t>Psychoanalysis</a:t>
            </a:r>
          </a:p>
        </p:txBody>
      </p:sp>
      <p:sp>
        <p:nvSpPr>
          <p:cNvPr id="7" name="TextBox 6">
            <a:extLst>
              <a:ext uri="{FF2B5EF4-FFF2-40B4-BE49-F238E27FC236}">
                <a16:creationId xmlns:a16="http://schemas.microsoft.com/office/drawing/2014/main" id="{97C03C9A-BB96-6126-106B-CA08FB7F598B}"/>
              </a:ext>
            </a:extLst>
          </p:cNvPr>
          <p:cNvSpPr txBox="1"/>
          <p:nvPr/>
        </p:nvSpPr>
        <p:spPr>
          <a:xfrm>
            <a:off x="6442659" y="2921801"/>
            <a:ext cx="2527443" cy="707886"/>
          </a:xfrm>
          <a:prstGeom prst="rect">
            <a:avLst/>
          </a:prstGeom>
          <a:noFill/>
        </p:spPr>
        <p:txBody>
          <a:bodyPr wrap="square" lIns="91440" tIns="45720" rIns="91440" bIns="45720" rtlCol="0" anchor="t">
            <a:spAutoFit/>
          </a:bodyPr>
          <a:lstStyle/>
          <a:p>
            <a:pPr algn="ctr"/>
            <a:r>
              <a:rPr lang="en-US" sz="4000" b="1" u="sng" dirty="0"/>
              <a:t>Abuse</a:t>
            </a:r>
            <a:endParaRPr lang="en-US" dirty="0"/>
          </a:p>
        </p:txBody>
      </p:sp>
      <p:sp>
        <p:nvSpPr>
          <p:cNvPr id="8" name="TextBox 7">
            <a:extLst>
              <a:ext uri="{FF2B5EF4-FFF2-40B4-BE49-F238E27FC236}">
                <a16:creationId xmlns:a16="http://schemas.microsoft.com/office/drawing/2014/main" id="{276C11AB-0149-04D4-6A85-33C73B1D86B3}"/>
              </a:ext>
            </a:extLst>
          </p:cNvPr>
          <p:cNvSpPr txBox="1"/>
          <p:nvPr/>
        </p:nvSpPr>
        <p:spPr>
          <a:xfrm>
            <a:off x="1135153" y="2067293"/>
            <a:ext cx="3175477" cy="2031325"/>
          </a:xfrm>
          <a:prstGeom prst="rect">
            <a:avLst/>
          </a:prstGeom>
          <a:noFill/>
        </p:spPr>
        <p:txBody>
          <a:bodyPr wrap="square" lIns="91440" tIns="45720" rIns="91440" bIns="45720" rtlCol="0" anchor="t">
            <a:spAutoFit/>
          </a:bodyPr>
          <a:lstStyle/>
          <a:p>
            <a:r>
              <a:rPr lang="en-US" dirty="0">
                <a:solidFill>
                  <a:srgbClr val="474747"/>
                </a:solidFill>
                <a:highlight>
                  <a:srgbClr val="FFFFFF"/>
                </a:highlight>
                <a:latin typeface="Aptos"/>
                <a:ea typeface="Roboto"/>
                <a:cs typeface="Roboto"/>
              </a:rPr>
              <a:t>A</a:t>
            </a:r>
            <a:r>
              <a:rPr lang="en-US" b="0" i="0" dirty="0">
                <a:solidFill>
                  <a:srgbClr val="474747"/>
                </a:solidFill>
                <a:effectLst/>
                <a:highlight>
                  <a:srgbClr val="FFFFFF"/>
                </a:highlight>
                <a:latin typeface="Aptos"/>
                <a:ea typeface="Roboto"/>
                <a:cs typeface="Roboto"/>
              </a:rPr>
              <a:t> </a:t>
            </a:r>
            <a:r>
              <a:rPr lang="en-US" dirty="0">
                <a:solidFill>
                  <a:srgbClr val="474747"/>
                </a:solidFill>
                <a:highlight>
                  <a:srgbClr val="FFFFFF"/>
                </a:highlight>
                <a:latin typeface="Aptos"/>
                <a:ea typeface="Roboto"/>
                <a:cs typeface="Roboto"/>
              </a:rPr>
              <a:t>set of theories and therapeutic techniques that deal in part with the unconscious mind, and which together form a method </a:t>
            </a:r>
            <a:r>
              <a:rPr lang="en-US" b="0" i="0" dirty="0">
                <a:solidFill>
                  <a:srgbClr val="474747"/>
                </a:solidFill>
                <a:effectLst/>
                <a:highlight>
                  <a:srgbClr val="FFFFFF"/>
                </a:highlight>
                <a:latin typeface="Aptos"/>
                <a:ea typeface="Roboto"/>
                <a:cs typeface="Roboto"/>
              </a:rPr>
              <a:t>of</a:t>
            </a:r>
            <a:r>
              <a:rPr lang="en-US" dirty="0">
                <a:solidFill>
                  <a:srgbClr val="474747"/>
                </a:solidFill>
                <a:highlight>
                  <a:srgbClr val="FFFFFF"/>
                </a:highlight>
                <a:latin typeface="Aptos"/>
                <a:ea typeface="Roboto"/>
                <a:cs typeface="Roboto"/>
              </a:rPr>
              <a:t> treatment for mental disorders</a:t>
            </a:r>
            <a:r>
              <a:rPr lang="en-US" b="0" i="0" strike="noStrike" dirty="0">
                <a:solidFill>
                  <a:srgbClr val="474747"/>
                </a:solidFill>
                <a:effectLst/>
                <a:highlight>
                  <a:srgbClr val="FFFFFF"/>
                </a:highlight>
                <a:latin typeface="Aptos"/>
                <a:ea typeface="Roboto"/>
                <a:cs typeface="Roboto"/>
              </a:rPr>
              <a:t>.</a:t>
            </a:r>
            <a:endParaRPr lang="en-US">
              <a:latin typeface="Aptos"/>
            </a:endParaRPr>
          </a:p>
        </p:txBody>
      </p:sp>
      <p:sp>
        <p:nvSpPr>
          <p:cNvPr id="9" name="TextBox 8">
            <a:extLst>
              <a:ext uri="{FF2B5EF4-FFF2-40B4-BE49-F238E27FC236}">
                <a16:creationId xmlns:a16="http://schemas.microsoft.com/office/drawing/2014/main" id="{364C0AFC-36A9-EF0A-63D6-A05C9F77F51B}"/>
              </a:ext>
            </a:extLst>
          </p:cNvPr>
          <p:cNvSpPr txBox="1"/>
          <p:nvPr/>
        </p:nvSpPr>
        <p:spPr>
          <a:xfrm>
            <a:off x="5972001" y="3645294"/>
            <a:ext cx="3690891" cy="2585323"/>
          </a:xfrm>
          <a:prstGeom prst="rect">
            <a:avLst/>
          </a:prstGeom>
          <a:noFill/>
        </p:spPr>
        <p:txBody>
          <a:bodyPr wrap="square" lIns="91440" tIns="45720" rIns="91440" bIns="45720" rtlCol="0" anchor="t">
            <a:spAutoFit/>
          </a:bodyPr>
          <a:lstStyle/>
          <a:p>
            <a:r>
              <a:rPr lang="en-US" dirty="0">
                <a:solidFill>
                  <a:srgbClr val="202122"/>
                </a:solidFill>
                <a:highlight>
                  <a:srgbClr val="FFFFFF"/>
                </a:highlight>
                <a:ea typeface="+mn-lt"/>
                <a:cs typeface="+mn-lt"/>
              </a:rPr>
              <a:t>The improper usage or treatment of </a:t>
            </a:r>
            <a:r>
              <a:rPr lang="en-US" b="0" i="0" dirty="0">
                <a:solidFill>
                  <a:srgbClr val="202122"/>
                </a:solidFill>
                <a:effectLst/>
                <a:highlight>
                  <a:srgbClr val="FFFFFF"/>
                </a:highlight>
                <a:ea typeface="+mn-lt"/>
                <a:cs typeface="+mn-lt"/>
              </a:rPr>
              <a:t>a </a:t>
            </a:r>
            <a:r>
              <a:rPr lang="en-US" dirty="0">
                <a:solidFill>
                  <a:srgbClr val="202122"/>
                </a:solidFill>
                <a:highlight>
                  <a:srgbClr val="FFFFFF"/>
                </a:highlight>
                <a:ea typeface="+mn-lt"/>
                <a:cs typeface="+mn-lt"/>
              </a:rPr>
              <a:t>person or thing, often to </a:t>
            </a:r>
            <a:r>
              <a:rPr lang="en-US" dirty="0">
                <a:solidFill>
                  <a:srgbClr val="474747"/>
                </a:solidFill>
                <a:highlight>
                  <a:srgbClr val="FFFFFF"/>
                </a:highlight>
                <a:ea typeface="+mn-lt"/>
                <a:cs typeface="+mn-lt"/>
                <a:hlinkClick r:id="rId3"/>
              </a:rPr>
              <a:t>unfairly</a:t>
            </a:r>
            <a:r>
              <a:rPr lang="en-US" dirty="0">
                <a:solidFill>
                  <a:srgbClr val="202122"/>
                </a:solidFill>
                <a:highlight>
                  <a:srgbClr val="FFFFFF"/>
                </a:highlight>
                <a:ea typeface="+mn-lt"/>
                <a:cs typeface="+mn-lt"/>
              </a:rPr>
              <a:t> or improperly gain benefit.</a:t>
            </a:r>
            <a:r>
              <a:rPr lang="en-US" baseline="30000" dirty="0">
                <a:solidFill>
                  <a:srgbClr val="474747"/>
                </a:solidFill>
                <a:highlight>
                  <a:srgbClr val="FFFFFF"/>
                </a:highlight>
                <a:ea typeface="+mn-lt"/>
                <a:cs typeface="+mn-lt"/>
                <a:hlinkClick r:id="rId4"/>
              </a:rPr>
              <a:t>[1]</a:t>
            </a:r>
            <a:r>
              <a:rPr lang="en-US" dirty="0">
                <a:solidFill>
                  <a:srgbClr val="202122"/>
                </a:solidFill>
                <a:highlight>
                  <a:srgbClr val="FFFFFF"/>
                </a:highlight>
                <a:ea typeface="+mn-lt"/>
                <a:cs typeface="+mn-lt"/>
              </a:rPr>
              <a:t> Abuse can come in many forms, such as: physical or verbal maltreatment, injury, assault, violation, rape, unjust practices, crimes, or other types </a:t>
            </a:r>
            <a:r>
              <a:rPr lang="en-US" b="0" i="0" dirty="0">
                <a:solidFill>
                  <a:srgbClr val="202122"/>
                </a:solidFill>
                <a:effectLst/>
                <a:highlight>
                  <a:srgbClr val="FFFFFF"/>
                </a:highlight>
                <a:ea typeface="+mn-lt"/>
                <a:cs typeface="+mn-lt"/>
              </a:rPr>
              <a:t>of</a:t>
            </a:r>
            <a:r>
              <a:rPr lang="en-US" dirty="0">
                <a:solidFill>
                  <a:srgbClr val="202122"/>
                </a:solidFill>
                <a:highlight>
                  <a:srgbClr val="FFFFFF"/>
                </a:highlight>
                <a:ea typeface="+mn-lt"/>
                <a:cs typeface="+mn-lt"/>
              </a:rPr>
              <a:t> </a:t>
            </a:r>
            <a:r>
              <a:rPr lang="en-US" dirty="0">
                <a:solidFill>
                  <a:srgbClr val="474747"/>
                </a:solidFill>
                <a:highlight>
                  <a:srgbClr val="FFFFFF"/>
                </a:highlight>
                <a:ea typeface="+mn-lt"/>
                <a:cs typeface="+mn-lt"/>
                <a:hlinkClick r:id="rId5"/>
              </a:rPr>
              <a:t>aggression</a:t>
            </a:r>
            <a:r>
              <a:rPr lang="en-US" b="0" i="0" strike="noStrike" dirty="0">
                <a:solidFill>
                  <a:srgbClr val="202122"/>
                </a:solidFill>
                <a:effectLst/>
                <a:highlight>
                  <a:srgbClr val="FFFFFF"/>
                </a:highlight>
                <a:ea typeface="+mn-lt"/>
                <a:cs typeface="+mn-lt"/>
              </a:rPr>
              <a:t>.</a:t>
            </a:r>
            <a:r>
              <a:rPr lang="en-US" dirty="0">
                <a:solidFill>
                  <a:srgbClr val="202122"/>
                </a:solidFill>
                <a:highlight>
                  <a:srgbClr val="FFFFFF"/>
                </a:highlight>
                <a:ea typeface="+mn-lt"/>
                <a:cs typeface="+mn-lt"/>
              </a:rPr>
              <a:t> </a:t>
            </a:r>
            <a:endParaRPr lang="en-US" dirty="0"/>
          </a:p>
        </p:txBody>
      </p:sp>
    </p:spTree>
    <p:extLst>
      <p:ext uri="{BB962C8B-B14F-4D97-AF65-F5344CB8AC3E}">
        <p14:creationId xmlns:p14="http://schemas.microsoft.com/office/powerpoint/2010/main" val="31503423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What is a Hexagon? | 6 Sided Shape | How many sides?">
            <a:extLst>
              <a:ext uri="{FF2B5EF4-FFF2-40B4-BE49-F238E27FC236}">
                <a16:creationId xmlns:a16="http://schemas.microsoft.com/office/drawing/2014/main" id="{9D3DB3F1-B142-0108-99BA-DE9B811ED9B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957" y="0"/>
            <a:ext cx="6000750" cy="5534025"/>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What is a Hexagon? | 6 Sided Shape | How many sides?">
            <a:extLst>
              <a:ext uri="{FF2B5EF4-FFF2-40B4-BE49-F238E27FC236}">
                <a16:creationId xmlns:a16="http://schemas.microsoft.com/office/drawing/2014/main" id="{F61B9883-BD25-430D-10B1-02BD607329B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53" t="3269" r="253" b="7193"/>
          <a:stretch/>
        </p:blipFill>
        <p:spPr bwMode="auto">
          <a:xfrm rot="5400000">
            <a:off x="4733597" y="2344856"/>
            <a:ext cx="5945568" cy="4909521"/>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9A9EC436-0FD1-5DF3-621B-F02695A822FF}"/>
              </a:ext>
            </a:extLst>
          </p:cNvPr>
          <p:cNvSpPr txBox="1"/>
          <p:nvPr/>
        </p:nvSpPr>
        <p:spPr>
          <a:xfrm>
            <a:off x="1182310" y="551074"/>
            <a:ext cx="2988215" cy="861774"/>
          </a:xfrm>
          <a:prstGeom prst="rect">
            <a:avLst/>
          </a:prstGeom>
          <a:noFill/>
        </p:spPr>
        <p:txBody>
          <a:bodyPr wrap="square" lIns="91440" tIns="45720" rIns="91440" bIns="45720" rtlCol="0" anchor="t">
            <a:spAutoFit/>
          </a:bodyPr>
          <a:lstStyle/>
          <a:p>
            <a:pPr algn="ctr"/>
            <a:r>
              <a:rPr lang="en-US" sz="2500" b="1" u="sng" dirty="0"/>
              <a:t>Archetype Personalities</a:t>
            </a:r>
          </a:p>
        </p:txBody>
      </p:sp>
      <p:sp>
        <p:nvSpPr>
          <p:cNvPr id="7" name="TextBox 6">
            <a:extLst>
              <a:ext uri="{FF2B5EF4-FFF2-40B4-BE49-F238E27FC236}">
                <a16:creationId xmlns:a16="http://schemas.microsoft.com/office/drawing/2014/main" id="{97C03C9A-BB96-6126-106B-CA08FB7F598B}"/>
              </a:ext>
            </a:extLst>
          </p:cNvPr>
          <p:cNvSpPr txBox="1"/>
          <p:nvPr/>
        </p:nvSpPr>
        <p:spPr>
          <a:xfrm>
            <a:off x="6181825" y="2853525"/>
            <a:ext cx="3065412" cy="861774"/>
          </a:xfrm>
          <a:prstGeom prst="rect">
            <a:avLst/>
          </a:prstGeom>
          <a:noFill/>
        </p:spPr>
        <p:txBody>
          <a:bodyPr wrap="square" lIns="91440" tIns="45720" rIns="91440" bIns="45720" rtlCol="0" anchor="t">
            <a:spAutoFit/>
          </a:bodyPr>
          <a:lstStyle/>
          <a:p>
            <a:pPr algn="ctr"/>
            <a:r>
              <a:rPr lang="en-US" sz="2500" b="1" u="sng" dirty="0"/>
              <a:t>Meyer-Briggs Personality Test</a:t>
            </a:r>
          </a:p>
        </p:txBody>
      </p:sp>
      <p:sp>
        <p:nvSpPr>
          <p:cNvPr id="8" name="TextBox 7">
            <a:extLst>
              <a:ext uri="{FF2B5EF4-FFF2-40B4-BE49-F238E27FC236}">
                <a16:creationId xmlns:a16="http://schemas.microsoft.com/office/drawing/2014/main" id="{276C11AB-0149-04D4-6A85-33C73B1D86B3}"/>
              </a:ext>
            </a:extLst>
          </p:cNvPr>
          <p:cNvSpPr txBox="1"/>
          <p:nvPr/>
        </p:nvSpPr>
        <p:spPr>
          <a:xfrm>
            <a:off x="1039952" y="1392407"/>
            <a:ext cx="3706636" cy="2862322"/>
          </a:xfrm>
          <a:prstGeom prst="rect">
            <a:avLst/>
          </a:prstGeom>
          <a:noFill/>
        </p:spPr>
        <p:txBody>
          <a:bodyPr wrap="square" lIns="91440" tIns="45720" rIns="91440" bIns="45720" rtlCol="0" anchor="t">
            <a:spAutoFit/>
          </a:bodyPr>
          <a:lstStyle/>
          <a:p>
            <a:r>
              <a:rPr lang="en-US" dirty="0"/>
              <a:t>Carl Jung's theory of archetypes includes 12 primary archetypes that represent fundamental human motivations and characteristics. Each archetype has its own set of values, meanings, and personality traits.   For example, </a:t>
            </a:r>
            <a:r>
              <a:rPr lang="en-US" b="1" dirty="0"/>
              <a:t>The Innocent</a:t>
            </a:r>
            <a:r>
              <a:rPr lang="en-US" dirty="0"/>
              <a:t>: Seeks safety and happiness; aims to be good and is often optimistic and pure.</a:t>
            </a:r>
            <a:endParaRPr lang="en-US" dirty="0">
              <a:latin typeface="Aptos"/>
            </a:endParaRPr>
          </a:p>
        </p:txBody>
      </p:sp>
      <p:sp>
        <p:nvSpPr>
          <p:cNvPr id="9" name="TextBox 8">
            <a:extLst>
              <a:ext uri="{FF2B5EF4-FFF2-40B4-BE49-F238E27FC236}">
                <a16:creationId xmlns:a16="http://schemas.microsoft.com/office/drawing/2014/main" id="{364C0AFC-36A9-EF0A-63D6-A05C9F77F51B}"/>
              </a:ext>
            </a:extLst>
          </p:cNvPr>
          <p:cNvSpPr txBox="1"/>
          <p:nvPr/>
        </p:nvSpPr>
        <p:spPr>
          <a:xfrm>
            <a:off x="6068952" y="3585563"/>
            <a:ext cx="3989448" cy="2862322"/>
          </a:xfrm>
          <a:prstGeom prst="rect">
            <a:avLst/>
          </a:prstGeom>
          <a:noFill/>
        </p:spPr>
        <p:txBody>
          <a:bodyPr wrap="square" lIns="91440" tIns="45720" rIns="91440" bIns="45720" rtlCol="0" anchor="t">
            <a:spAutoFit/>
          </a:bodyPr>
          <a:lstStyle/>
          <a:p>
            <a:r>
              <a:rPr lang="en-US" dirty="0"/>
              <a:t>The </a:t>
            </a:r>
            <a:r>
              <a:rPr lang="en-US" b="1" dirty="0"/>
              <a:t>Myers-Briggs Type Indicator (MBTI)</a:t>
            </a:r>
            <a:r>
              <a:rPr lang="en-US" dirty="0"/>
              <a:t> is a widely used personality assessment tool that categorizes individuals into one of 16 different personality types based on their preferences in four key areas: </a:t>
            </a:r>
            <a:r>
              <a:rPr lang="it-IT" dirty="0"/>
              <a:t>Extraversion (E) vs. Introversion (I), </a:t>
            </a:r>
            <a:r>
              <a:rPr lang="pt-BR" dirty="0"/>
              <a:t>Sensing (S) vs. Intuition (N), </a:t>
            </a:r>
            <a:r>
              <a:rPr lang="en-US" dirty="0"/>
              <a:t>Thinking (T) vs. Feeling (F), Judging (J) vs. Perceiving (P)</a:t>
            </a:r>
            <a:endParaRPr lang="en-US" dirty="0">
              <a:solidFill>
                <a:srgbClr val="474747"/>
              </a:solidFill>
              <a:latin typeface="Aptos"/>
              <a:ea typeface="Roboto"/>
              <a:cs typeface="Roboto"/>
            </a:endParaRPr>
          </a:p>
        </p:txBody>
      </p:sp>
    </p:spTree>
    <p:extLst>
      <p:ext uri="{BB962C8B-B14F-4D97-AF65-F5344CB8AC3E}">
        <p14:creationId xmlns:p14="http://schemas.microsoft.com/office/powerpoint/2010/main" val="4424708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What is a Hexagon? | 6 Sided Shape | How many sides?">
            <a:extLst>
              <a:ext uri="{FF2B5EF4-FFF2-40B4-BE49-F238E27FC236}">
                <a16:creationId xmlns:a16="http://schemas.microsoft.com/office/drawing/2014/main" id="{9D3DB3F1-B142-0108-99BA-DE9B811ED9B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957" y="0"/>
            <a:ext cx="6000750" cy="5534025"/>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What is a Hexagon? | 6 Sided Shape | How many sides?">
            <a:extLst>
              <a:ext uri="{FF2B5EF4-FFF2-40B4-BE49-F238E27FC236}">
                <a16:creationId xmlns:a16="http://schemas.microsoft.com/office/drawing/2014/main" id="{F61B9883-BD25-430D-10B1-02BD607329B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53" t="3269" r="253" b="7193"/>
          <a:stretch/>
        </p:blipFill>
        <p:spPr bwMode="auto">
          <a:xfrm rot="5400000">
            <a:off x="4733597" y="2344856"/>
            <a:ext cx="5945568" cy="4909521"/>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9A9EC436-0FD1-5DF3-621B-F02695A822FF}"/>
              </a:ext>
            </a:extLst>
          </p:cNvPr>
          <p:cNvSpPr txBox="1"/>
          <p:nvPr/>
        </p:nvSpPr>
        <p:spPr>
          <a:xfrm>
            <a:off x="727144" y="936197"/>
            <a:ext cx="3995594" cy="553998"/>
          </a:xfrm>
          <a:prstGeom prst="rect">
            <a:avLst/>
          </a:prstGeom>
          <a:noFill/>
        </p:spPr>
        <p:txBody>
          <a:bodyPr wrap="square" lIns="91440" tIns="45720" rIns="91440" bIns="45720" rtlCol="0" anchor="t">
            <a:spAutoFit/>
          </a:bodyPr>
          <a:lstStyle/>
          <a:p>
            <a:pPr algn="ctr"/>
            <a:r>
              <a:rPr lang="en-US" sz="3000" b="1" u="sng" dirty="0"/>
              <a:t>Nature vs. Nurture</a:t>
            </a:r>
          </a:p>
        </p:txBody>
      </p:sp>
      <p:sp>
        <p:nvSpPr>
          <p:cNvPr id="7" name="TextBox 6">
            <a:extLst>
              <a:ext uri="{FF2B5EF4-FFF2-40B4-BE49-F238E27FC236}">
                <a16:creationId xmlns:a16="http://schemas.microsoft.com/office/drawing/2014/main" id="{97C03C9A-BB96-6126-106B-CA08FB7F598B}"/>
              </a:ext>
            </a:extLst>
          </p:cNvPr>
          <p:cNvSpPr txBox="1"/>
          <p:nvPr/>
        </p:nvSpPr>
        <p:spPr>
          <a:xfrm>
            <a:off x="6256803" y="3149928"/>
            <a:ext cx="3065412" cy="553998"/>
          </a:xfrm>
          <a:prstGeom prst="rect">
            <a:avLst/>
          </a:prstGeom>
          <a:noFill/>
        </p:spPr>
        <p:txBody>
          <a:bodyPr wrap="square" lIns="91440" tIns="45720" rIns="91440" bIns="45720" rtlCol="0" anchor="t">
            <a:spAutoFit/>
          </a:bodyPr>
          <a:lstStyle/>
          <a:p>
            <a:pPr algn="ctr"/>
            <a:r>
              <a:rPr lang="en-US" sz="3000" b="1" u="sng" dirty="0"/>
              <a:t>Parenting Styles</a:t>
            </a:r>
          </a:p>
        </p:txBody>
      </p:sp>
      <p:sp>
        <p:nvSpPr>
          <p:cNvPr id="8" name="TextBox 7">
            <a:extLst>
              <a:ext uri="{FF2B5EF4-FFF2-40B4-BE49-F238E27FC236}">
                <a16:creationId xmlns:a16="http://schemas.microsoft.com/office/drawing/2014/main" id="{276C11AB-0149-04D4-6A85-33C73B1D86B3}"/>
              </a:ext>
            </a:extLst>
          </p:cNvPr>
          <p:cNvSpPr txBox="1"/>
          <p:nvPr/>
        </p:nvSpPr>
        <p:spPr>
          <a:xfrm>
            <a:off x="890443" y="1351047"/>
            <a:ext cx="3995593" cy="3139321"/>
          </a:xfrm>
          <a:prstGeom prst="rect">
            <a:avLst/>
          </a:prstGeom>
          <a:noFill/>
        </p:spPr>
        <p:txBody>
          <a:bodyPr wrap="square" lIns="91440" tIns="45720" rIns="91440" bIns="45720" rtlCol="0" anchor="t">
            <a:spAutoFit/>
          </a:bodyPr>
          <a:lstStyle/>
          <a:p>
            <a:r>
              <a:rPr lang="en-US" dirty="0"/>
              <a:t>The </a:t>
            </a:r>
            <a:r>
              <a:rPr lang="en-US" b="1" dirty="0"/>
              <a:t>nature versus nurture debate</a:t>
            </a:r>
            <a:r>
              <a:rPr lang="en-US" dirty="0"/>
              <a:t> explores the relative contributions of genetics (nature) and environment (nurture) to human development, behavior, and personality.</a:t>
            </a:r>
          </a:p>
          <a:p>
            <a:r>
              <a:rPr lang="en-US" b="1" dirty="0"/>
              <a:t>Nature</a:t>
            </a:r>
            <a:r>
              <a:rPr lang="en-US" dirty="0"/>
              <a:t>: an individual's characteristics are primarily determined by their genetic makeup. </a:t>
            </a:r>
            <a:r>
              <a:rPr lang="en-US" b="1" dirty="0"/>
              <a:t>Nurture</a:t>
            </a:r>
            <a:r>
              <a:rPr lang="en-US" dirty="0"/>
              <a:t>: the environment in which a person is      	raised shapes who they are. </a:t>
            </a:r>
          </a:p>
          <a:p>
            <a:pPr>
              <a:buFont typeface="Arial" panose="020B0604020202020204" pitchFamily="34" charset="0"/>
              <a:buChar char="•"/>
            </a:pPr>
            <a:endParaRPr lang="en-US" dirty="0"/>
          </a:p>
        </p:txBody>
      </p:sp>
      <p:sp>
        <p:nvSpPr>
          <p:cNvPr id="9" name="TextBox 8">
            <a:extLst>
              <a:ext uri="{FF2B5EF4-FFF2-40B4-BE49-F238E27FC236}">
                <a16:creationId xmlns:a16="http://schemas.microsoft.com/office/drawing/2014/main" id="{364C0AFC-36A9-EF0A-63D6-A05C9F77F51B}"/>
              </a:ext>
            </a:extLst>
          </p:cNvPr>
          <p:cNvSpPr txBox="1"/>
          <p:nvPr/>
        </p:nvSpPr>
        <p:spPr>
          <a:xfrm>
            <a:off x="6122677" y="3703926"/>
            <a:ext cx="3487358" cy="2585323"/>
          </a:xfrm>
          <a:prstGeom prst="rect">
            <a:avLst/>
          </a:prstGeom>
          <a:noFill/>
        </p:spPr>
        <p:txBody>
          <a:bodyPr wrap="square" lIns="91440" tIns="45720" rIns="91440" bIns="45720" rtlCol="0" anchor="t">
            <a:spAutoFit/>
          </a:bodyPr>
          <a:lstStyle/>
          <a:p>
            <a:r>
              <a:rPr lang="en-US" dirty="0"/>
              <a:t>The concept of parenting styles refers to the different approaches that parents use to raise their children. </a:t>
            </a:r>
          </a:p>
          <a:p>
            <a:endParaRPr lang="en-US" dirty="0"/>
          </a:p>
          <a:p>
            <a:r>
              <a:rPr lang="en-US" dirty="0"/>
              <a:t>Authoritative Parenting</a:t>
            </a:r>
          </a:p>
          <a:p>
            <a:r>
              <a:rPr lang="en-US" dirty="0"/>
              <a:t>Authoritarian Parenting</a:t>
            </a:r>
          </a:p>
          <a:p>
            <a:r>
              <a:rPr lang="en-US" dirty="0"/>
              <a:t>Permissive Parenting</a:t>
            </a:r>
          </a:p>
          <a:p>
            <a:r>
              <a:rPr lang="en-US" dirty="0"/>
              <a:t>Neglectful (Uninvolved) Parenting</a:t>
            </a:r>
            <a:endParaRPr lang="en-US" dirty="0">
              <a:solidFill>
                <a:srgbClr val="474747"/>
              </a:solidFill>
              <a:latin typeface="Aptos"/>
              <a:ea typeface="Roboto"/>
              <a:cs typeface="Roboto"/>
            </a:endParaRPr>
          </a:p>
        </p:txBody>
      </p:sp>
    </p:spTree>
    <p:extLst>
      <p:ext uri="{BB962C8B-B14F-4D97-AF65-F5344CB8AC3E}">
        <p14:creationId xmlns:p14="http://schemas.microsoft.com/office/powerpoint/2010/main" val="320710461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212</TotalTime>
  <Words>1235</Words>
  <Application>Microsoft Office PowerPoint</Application>
  <PresentationFormat>Custom</PresentationFormat>
  <Paragraphs>67</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Aptos</vt:lpstr>
      <vt:lpstr>Aptos Display</vt:lpstr>
      <vt:lpstr>Arial</vt:lpstr>
      <vt:lpstr>Cambria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Washoe County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Reynolds, Jennifer</dc:creator>
  <cp:lastModifiedBy>Reynolds, Jennifer</cp:lastModifiedBy>
  <cp:revision>2</cp:revision>
  <dcterms:created xsi:type="dcterms:W3CDTF">2024-08-21T17:43:07Z</dcterms:created>
  <dcterms:modified xsi:type="dcterms:W3CDTF">2024-08-22T23:12:47Z</dcterms:modified>
</cp:coreProperties>
</file>